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61" r:id="rId4"/>
    <p:sldId id="265" r:id="rId5"/>
    <p:sldId id="266" r:id="rId6"/>
    <p:sldId id="268" r:id="rId7"/>
    <p:sldId id="269" r:id="rId8"/>
    <p:sldId id="270" r:id="rId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7B25F13-8298-4484-91EF-1C614C525F66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A041E0E-FB1A-4EE3-B6C7-50323D59F31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0622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5F13-8298-4484-91EF-1C614C525F66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1E0E-FB1A-4EE3-B6C7-50323D59F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2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5F13-8298-4484-91EF-1C614C525F66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1E0E-FB1A-4EE3-B6C7-50323D59F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802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5F13-8298-4484-91EF-1C614C525F66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1E0E-FB1A-4EE3-B6C7-50323D59F31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0477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5F13-8298-4484-91EF-1C614C525F66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1E0E-FB1A-4EE3-B6C7-50323D59F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00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5F13-8298-4484-91EF-1C614C525F66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1E0E-FB1A-4EE3-B6C7-50323D59F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886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5F13-8298-4484-91EF-1C614C525F66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1E0E-FB1A-4EE3-B6C7-50323D59F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9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5F13-8298-4484-91EF-1C614C525F66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1E0E-FB1A-4EE3-B6C7-50323D59F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601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5F13-8298-4484-91EF-1C614C525F66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1E0E-FB1A-4EE3-B6C7-50323D59F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13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5F13-8298-4484-91EF-1C614C525F66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1E0E-FB1A-4EE3-B6C7-50323D59F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71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5F13-8298-4484-91EF-1C614C525F66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1E0E-FB1A-4EE3-B6C7-50323D59F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95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5F13-8298-4484-91EF-1C614C525F66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1E0E-FB1A-4EE3-B6C7-50323D59F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69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5F13-8298-4484-91EF-1C614C525F66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1E0E-FB1A-4EE3-B6C7-50323D59F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03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5F13-8298-4484-91EF-1C614C525F66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1E0E-FB1A-4EE3-B6C7-50323D59F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40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5F13-8298-4484-91EF-1C614C525F66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1E0E-FB1A-4EE3-B6C7-50323D59F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8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5F13-8298-4484-91EF-1C614C525F66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1E0E-FB1A-4EE3-B6C7-50323D59F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95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5F13-8298-4484-91EF-1C614C525F66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1E0E-FB1A-4EE3-B6C7-50323D59F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15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7B25F13-8298-4484-91EF-1C614C525F66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A041E0E-FB1A-4EE3-B6C7-50323D59F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20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uolingo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3F638-8402-4E2E-BD29-FF65BBC84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34948" y="1751386"/>
            <a:ext cx="10774061" cy="1617648"/>
          </a:xfrm>
        </p:spPr>
        <p:txBody>
          <a:bodyPr>
            <a:normAutofit/>
          </a:bodyPr>
          <a:lstStyle/>
          <a:p>
            <a:pPr algn="ctr"/>
            <a:r>
              <a:rPr lang="en-US" sz="7500" dirty="0"/>
              <a:t>The writing nook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D4DCB0-FA4B-4452-B162-34180D652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786607" y="3211355"/>
            <a:ext cx="9755187" cy="550333"/>
          </a:xfrm>
        </p:spPr>
        <p:txBody>
          <a:bodyPr/>
          <a:lstStyle/>
          <a:p>
            <a:pPr algn="ctr"/>
            <a:r>
              <a:rPr lang="en-US" sz="3600" dirty="0">
                <a:latin typeface="+mj-lt"/>
                <a:ea typeface="Adobe Heiti Std R" panose="020B0400000000000000" pitchFamily="34" charset="-128"/>
              </a:rPr>
              <a:t>Language conversion tools for </a:t>
            </a:r>
            <a:r>
              <a:rPr lang="en-US" sz="3600" dirty="0" err="1">
                <a:latin typeface="+mj-lt"/>
                <a:ea typeface="Adobe Heiti Std R" panose="020B0400000000000000" pitchFamily="34" charset="-128"/>
              </a:rPr>
              <a:t>ESoL</a:t>
            </a:r>
            <a:r>
              <a:rPr lang="en-US" sz="3600" dirty="0">
                <a:latin typeface="+mj-lt"/>
                <a:ea typeface="Adobe Heiti Std R" panose="020B0400000000000000" pitchFamily="34" charset="-128"/>
              </a:rPr>
              <a:t> /ELL students</a:t>
            </a:r>
          </a:p>
        </p:txBody>
      </p:sp>
      <p:pic>
        <p:nvPicPr>
          <p:cNvPr id="1026" name="Picture 2" descr="Georgia Military College: Academic Excellence. Since 1879. GMC">
            <a:extLst>
              <a:ext uri="{FF2B5EF4-FFF2-40B4-BE49-F238E27FC236}">
                <a16:creationId xmlns:a16="http://schemas.microsoft.com/office/drawing/2014/main" id="{7EB19E4A-1DC5-4C6C-B238-0D9ADE896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36017"/>
            <a:ext cx="34036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422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36CC4-DEB0-46B9-BC19-2788DA5B89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8600" y="0"/>
            <a:ext cx="11087100" cy="6184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b="0" i="0" dirty="0">
                <a:solidFill>
                  <a:srgbClr val="000000"/>
                </a:solidFill>
                <a:effectLst/>
                <a:latin typeface="DM Sans"/>
              </a:rPr>
              <a:t>Hello GMC Scholars, </a:t>
            </a:r>
            <a:r>
              <a:rPr lang="en-US" sz="2300" dirty="0">
                <a:solidFill>
                  <a:srgbClr val="000000"/>
                </a:solidFill>
                <a:latin typeface="DM Sans"/>
              </a:rPr>
              <a:t>I am thrilled to share some language conversion resources with you to assist your studies and your writing.</a:t>
            </a:r>
          </a:p>
          <a:p>
            <a:pPr marL="0" indent="0" algn="ctr">
              <a:buNone/>
            </a:pPr>
            <a:endParaRPr lang="en-US" sz="2300" dirty="0">
              <a:solidFill>
                <a:srgbClr val="000000"/>
              </a:solidFill>
              <a:latin typeface="DM Sans"/>
            </a:endParaRPr>
          </a:p>
          <a:p>
            <a:pPr marL="0" indent="0" algn="ctr">
              <a:buNone/>
            </a:pPr>
            <a:r>
              <a:rPr lang="en-US" sz="2300" b="0" i="0" dirty="0">
                <a:solidFill>
                  <a:srgbClr val="000000"/>
                </a:solidFill>
                <a:effectLst/>
                <a:latin typeface="DM Sans"/>
              </a:rPr>
              <a:t>I am confident that you will find this helpful! </a:t>
            </a:r>
          </a:p>
          <a:p>
            <a:pPr marL="0" indent="0" algn="ctr">
              <a:buNone/>
            </a:pPr>
            <a:endParaRPr lang="en-US" sz="2300" dirty="0">
              <a:solidFill>
                <a:srgbClr val="000000"/>
              </a:solidFill>
              <a:latin typeface="DM Sans"/>
            </a:endParaRPr>
          </a:p>
          <a:p>
            <a:pPr marL="0" indent="0" algn="ctr">
              <a:buNone/>
            </a:pPr>
            <a:r>
              <a:rPr lang="en-US" sz="2300" b="0" i="0" dirty="0">
                <a:solidFill>
                  <a:srgbClr val="000000"/>
                </a:solidFill>
                <a:effectLst/>
                <a:latin typeface="DM Sans"/>
              </a:rPr>
              <a:t>- Jennifer Giovannini, Institutional Success Coach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2E7F99-EE91-454A-A3CE-E160C1ECDC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7" t="5994" r="42065" b="16086"/>
          <a:stretch/>
        </p:blipFill>
        <p:spPr>
          <a:xfrm>
            <a:off x="9848161" y="2927757"/>
            <a:ext cx="1711868" cy="254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04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FE3AB-AC15-4573-B171-97F45CCD1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558182"/>
            <a:ext cx="9829800" cy="10122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0" i="0" dirty="0">
                <a:solidFill>
                  <a:srgbClr val="000000"/>
                </a:solidFill>
                <a:effectLst/>
                <a:latin typeface="+mn-lt"/>
                <a:cs typeface="Calibri" panose="020F0502020204030204" pitchFamily="34" charset="0"/>
              </a:rPr>
              <a:t>What does “ESOL” and “ELL” mean?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+mn-lt"/>
                <a:cs typeface="Calibri" panose="020F0502020204030204" pitchFamily="34" charset="0"/>
              </a:rPr>
            </a:br>
            <a:br>
              <a:rPr lang="en-US" sz="3600" b="0" i="0" dirty="0">
                <a:solidFill>
                  <a:srgbClr val="000000"/>
                </a:solidFill>
                <a:effectLst/>
                <a:latin typeface="+mn-lt"/>
                <a:cs typeface="Calibri" panose="020F0502020204030204" pitchFamily="34" charset="0"/>
              </a:rPr>
            </a:br>
            <a:endParaRPr lang="en-US" sz="36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90246-4FF7-45CA-AA2C-456B5A94F8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0967" y="1509722"/>
            <a:ext cx="10394707" cy="331118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ESOL= 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English to Speakers of Other Languages</a:t>
            </a:r>
          </a:p>
          <a:p>
            <a:pPr marL="0" indent="0">
              <a:buNone/>
            </a:pP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ELL- English Language Learners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Question mark against red wall">
            <a:extLst>
              <a:ext uri="{FF2B5EF4-FFF2-40B4-BE49-F238E27FC236}">
                <a16:creationId xmlns:a16="http://schemas.microsoft.com/office/drawing/2014/main" id="{76A1F80C-AB9A-4A47-BC24-3DF09DC9B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569" y="0"/>
            <a:ext cx="2747794" cy="166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48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FE3AB-AC15-4573-B171-97F45CCD1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558182"/>
            <a:ext cx="9829800" cy="10122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are some common language conversion tools?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90246-4FF7-45CA-AA2C-456B5A94F8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0967" y="1509722"/>
            <a:ext cx="10394707" cy="3311189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Common language conversions tools: </a:t>
            </a:r>
          </a:p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 Websites, Software, mobile applications</a:t>
            </a:r>
          </a:p>
        </p:txBody>
      </p:sp>
      <p:pic>
        <p:nvPicPr>
          <p:cNvPr id="5" name="Picture 4" descr="Question mark against red wall">
            <a:extLst>
              <a:ext uri="{FF2B5EF4-FFF2-40B4-BE49-F238E27FC236}">
                <a16:creationId xmlns:a16="http://schemas.microsoft.com/office/drawing/2014/main" id="{E0C95A7A-EA48-495B-A98D-719193DE5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288" y="3355597"/>
            <a:ext cx="2275950" cy="137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64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FE3AB-AC15-4573-B171-97F45CCD1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558182"/>
            <a:ext cx="9829800" cy="10122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are Language conversion tools helpful to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Esol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/ell students?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90246-4FF7-45CA-AA2C-456B5A94F8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0967" y="1509722"/>
            <a:ext cx="10394707" cy="3311189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Assists with learning</a:t>
            </a:r>
          </a:p>
          <a:p>
            <a:pPr lvl="1">
              <a:buFontTx/>
              <a:buChar char="-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Allows your to see and hear the word in another language</a:t>
            </a:r>
          </a:p>
          <a:p>
            <a:pPr>
              <a:buFontTx/>
              <a:buChar char="-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Dictionary </a:t>
            </a:r>
          </a:p>
          <a:p>
            <a:pPr lvl="1">
              <a:buFontTx/>
              <a:buChar char="-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Provides meaning of words and offers word suggestions</a:t>
            </a:r>
          </a:p>
          <a:p>
            <a:pPr>
              <a:buFontTx/>
              <a:buChar char="-"/>
            </a:pPr>
            <a:r>
              <a:rPr lang="en-US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assists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you with your writing</a:t>
            </a:r>
          </a:p>
        </p:txBody>
      </p:sp>
      <p:pic>
        <p:nvPicPr>
          <p:cNvPr id="5" name="Picture 4" descr="Magnifying glass on clear background">
            <a:extLst>
              <a:ext uri="{FF2B5EF4-FFF2-40B4-BE49-F238E27FC236}">
                <a16:creationId xmlns:a16="http://schemas.microsoft.com/office/drawing/2014/main" id="{1D471556-066F-4468-B9A5-0EA6B63069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5" r="14464" b="25936"/>
          <a:stretch/>
        </p:blipFill>
        <p:spPr>
          <a:xfrm>
            <a:off x="8716161" y="2033804"/>
            <a:ext cx="2248249" cy="232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23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0833B-0D08-436F-BC82-870B5543F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Language conversion tools You may find helpful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DE936F9-0940-4293-BE57-ECD4094203A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91924383"/>
              </p:ext>
            </p:extLst>
          </p:nvPr>
        </p:nvGraphicFramePr>
        <p:xfrm>
          <a:off x="395222" y="1937857"/>
          <a:ext cx="10820860" cy="32577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4183">
                  <a:extLst>
                    <a:ext uri="{9D8B030D-6E8A-4147-A177-3AD203B41FA5}">
                      <a16:colId xmlns:a16="http://schemas.microsoft.com/office/drawing/2014/main" val="2147177600"/>
                    </a:ext>
                  </a:extLst>
                </a:gridCol>
                <a:gridCol w="2873978">
                  <a:extLst>
                    <a:ext uri="{9D8B030D-6E8A-4147-A177-3AD203B41FA5}">
                      <a16:colId xmlns:a16="http://schemas.microsoft.com/office/drawing/2014/main" val="4286985406"/>
                    </a:ext>
                  </a:extLst>
                </a:gridCol>
                <a:gridCol w="6302699">
                  <a:extLst>
                    <a:ext uri="{9D8B030D-6E8A-4147-A177-3AD203B41FA5}">
                      <a16:colId xmlns:a16="http://schemas.microsoft.com/office/drawing/2014/main" val="327170569"/>
                    </a:ext>
                  </a:extLst>
                </a:gridCol>
              </a:tblGrid>
              <a:tr h="1501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Device Access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5161890"/>
                  </a:ext>
                </a:extLst>
              </a:tr>
              <a:tr h="1250059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Duolingo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Desktop Computer </a:t>
                      </a:r>
                    </a:p>
                    <a:p>
                      <a:pPr marL="342900" marR="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Laptop </a:t>
                      </a:r>
                    </a:p>
                    <a:p>
                      <a:pPr marL="342900" marR="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Mobile Devices: iPhone/iPad &amp; Android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en-US" sz="14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https://www.duolingo.com/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</a:t>
                      </a:r>
                    </a:p>
                    <a:p>
                      <a:pPr marL="342900" marR="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languages supported</a:t>
                      </a:r>
                    </a:p>
                    <a:p>
                      <a:pPr marL="342900" marR="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Assists with language basics</a:t>
                      </a:r>
                    </a:p>
                    <a:p>
                      <a:pPr marL="342900" marR="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 a fun, game vibe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1841830"/>
                  </a:ext>
                </a:extLst>
              </a:tr>
              <a:tr h="1757678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Google Translate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Desktop Computer </a:t>
                      </a:r>
                    </a:p>
                    <a:p>
                      <a:pPr marL="342900" marR="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Laptop </a:t>
                      </a:r>
                    </a:p>
                    <a:p>
                      <a:pPr marL="342900" marR="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Mobile Devices: iPhone/iPad &amp; Android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en-US" sz="14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https://translate.google.com/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</a:t>
                      </a:r>
                    </a:p>
                    <a:p>
                      <a:pPr marL="342900" marR="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languages supported</a:t>
                      </a:r>
                    </a:p>
                    <a:p>
                      <a:pPr marL="342900" marR="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Contains an audio icon where you access text-speech for listening</a:t>
                      </a:r>
                    </a:p>
                    <a:p>
                      <a:pPr marL="342900" marR="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Contains a microphone so you can complete speech- text</a:t>
                      </a:r>
                    </a:p>
                    <a:p>
                      <a:pPr marL="342900" marR="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Dictionary access for word meanings and word pronunciation via audio</a:t>
                      </a:r>
                    </a:p>
                    <a:p>
                      <a:pPr marL="342900" marR="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Documents can be imported for translation between languages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3305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285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0833B-0D08-436F-BC82-870B5543F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Language conversion tools for </a:t>
            </a:r>
            <a:r>
              <a:rPr lang="en-US" dirty="0" err="1">
                <a:latin typeface="Adobe Heiti Std R" panose="020B0400000000000000" pitchFamily="34" charset="-128"/>
                <a:ea typeface="Adobe Heiti Std R" panose="020B0400000000000000" pitchFamily="34" charset="-128"/>
              </a:rPr>
              <a:t>esol</a:t>
            </a: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/ell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F99E3-19B0-4C57-8308-51B200E050A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Remember, these tools are intended to </a:t>
            </a:r>
            <a:r>
              <a:rPr lang="en-US" b="1" u="sng" dirty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assist</a:t>
            </a:r>
            <a:r>
              <a:rPr lang="en-US" dirty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 only</a:t>
            </a:r>
          </a:p>
          <a:p>
            <a:r>
              <a:rPr lang="en-US" dirty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Always cite your sources and give credit to other authors</a:t>
            </a:r>
          </a:p>
          <a:p>
            <a:r>
              <a:rPr lang="en-US" dirty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Visit the tutoring center for additional assistance</a:t>
            </a:r>
          </a:p>
          <a:p>
            <a:r>
              <a:rPr lang="en-US" dirty="0"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Communicate with your instructor if you have questions or need clarification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229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D9EA6-3037-41F2-852B-0BE53AF38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43180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 cited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74BC0-A067-4FEA-A202-8A028A1A1F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0700" y="1155700"/>
            <a:ext cx="10394707" cy="2707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DuoLingo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Duolingo.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www.duolingo.com. </a:t>
            </a:r>
            <a:r>
              <a:rPr 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Accessed 23 May 2023.</a:t>
            </a:r>
          </a:p>
          <a:p>
            <a:pPr marL="0" indent="0">
              <a:buNone/>
            </a:pPr>
            <a:endParaRPr lang="en-US" sz="18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translate.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en-US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translate.google.com/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Accessed 23 may 2023.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6801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765147C4C02149973F6B861B4C37B6" ma:contentTypeVersion="13" ma:contentTypeDescription="Create a new document." ma:contentTypeScope="" ma:versionID="b568ed650f0795c8e32cccd323c1b25a">
  <xsd:schema xmlns:xsd="http://www.w3.org/2001/XMLSchema" xmlns:xs="http://www.w3.org/2001/XMLSchema" xmlns:p="http://schemas.microsoft.com/office/2006/metadata/properties" xmlns:ns2="64e355a5-a467-47cd-b316-20003c7d7e96" xmlns:ns3="b48a6d0b-5e35-4705-b62b-2536095eb1e0" targetNamespace="http://schemas.microsoft.com/office/2006/metadata/properties" ma:root="true" ma:fieldsID="b93b24e70a050351a37272755727d6f7" ns2:_="" ns3:_="">
    <xsd:import namespace="64e355a5-a467-47cd-b316-20003c7d7e96"/>
    <xsd:import namespace="b48a6d0b-5e35-4705-b62b-2536095eb1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e355a5-a467-47cd-b316-20003c7d7e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846207a-1d4e-4a49-bc18-9a82a53f2e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Details" ma:index="20" nillable="true" ma:displayName="Details" ma:description="Presented by Diana Allen - This module will assist in identifying complete sentences, thus eliminating the use of fragments and run-ons in college writing." ma:format="Dropdown" ma:internalName="Detail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a6d0b-5e35-4705-b62b-2536095eb1e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4208397-091f-48db-b886-e0e57f1b19e2}" ma:internalName="TaxCatchAll" ma:showField="CatchAllData" ma:web="b48a6d0b-5e35-4705-b62b-2536095eb1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8a6d0b-5e35-4705-b62b-2536095eb1e0" xsi:nil="true"/>
    <lcf76f155ced4ddcb4097134ff3c332f xmlns="64e355a5-a467-47cd-b316-20003c7d7e96">
      <Terms xmlns="http://schemas.microsoft.com/office/infopath/2007/PartnerControls"/>
    </lcf76f155ced4ddcb4097134ff3c332f>
    <Details xmlns="64e355a5-a467-47cd-b316-20003c7d7e96" xsi:nil="true"/>
  </documentManagement>
</p:properties>
</file>

<file path=customXml/itemProps1.xml><?xml version="1.0" encoding="utf-8"?>
<ds:datastoreItem xmlns:ds="http://schemas.openxmlformats.org/officeDocument/2006/customXml" ds:itemID="{552B10E1-3846-46C2-9BED-36161ADB2F25}"/>
</file>

<file path=customXml/itemProps2.xml><?xml version="1.0" encoding="utf-8"?>
<ds:datastoreItem xmlns:ds="http://schemas.openxmlformats.org/officeDocument/2006/customXml" ds:itemID="{A60DB384-9D20-4C86-878D-42015E274C9D}"/>
</file>

<file path=customXml/itemProps3.xml><?xml version="1.0" encoding="utf-8"?>
<ds:datastoreItem xmlns:ds="http://schemas.openxmlformats.org/officeDocument/2006/customXml" ds:itemID="{DE5A05A7-C861-4EDD-A575-77460F476048}"/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1072</TotalTime>
  <Words>322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Adobe Heiti Std R</vt:lpstr>
      <vt:lpstr>Arial</vt:lpstr>
      <vt:lpstr>Calibri</vt:lpstr>
      <vt:lpstr>DM Sans</vt:lpstr>
      <vt:lpstr>Impact</vt:lpstr>
      <vt:lpstr>Times New Roman</vt:lpstr>
      <vt:lpstr>Wingdings</vt:lpstr>
      <vt:lpstr>Main Event</vt:lpstr>
      <vt:lpstr>The writing nook</vt:lpstr>
      <vt:lpstr>PowerPoint Presentation</vt:lpstr>
      <vt:lpstr>What does “ESOL” and “ELL” mean?  </vt:lpstr>
      <vt:lpstr>What are some common language conversion tools?</vt:lpstr>
      <vt:lpstr>How are Language conversion tools helpful to Esol/ell students?</vt:lpstr>
      <vt:lpstr>Language conversion tools You may find helpful</vt:lpstr>
      <vt:lpstr>Language conversion tools for esol/ell students</vt:lpstr>
      <vt:lpstr>Works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 military college</dc:title>
  <dc:creator>Chaundra Creekmur</dc:creator>
  <cp:lastModifiedBy>Jennifer Giovannini</cp:lastModifiedBy>
  <cp:revision>18</cp:revision>
  <dcterms:created xsi:type="dcterms:W3CDTF">2023-01-24T13:38:10Z</dcterms:created>
  <dcterms:modified xsi:type="dcterms:W3CDTF">2023-05-24T17:30:07Z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0x0101005A765147C4C02149973F6B861B4C37B6</vt:lpwstr>
  </property>
</Properties>
</file>