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05" r:id="rId5"/>
    <p:sldId id="306" r:id="rId6"/>
    <p:sldId id="314" r:id="rId7"/>
    <p:sldId id="294" r:id="rId8"/>
    <p:sldId id="317" r:id="rId9"/>
    <p:sldId id="310" r:id="rId10"/>
    <p:sldId id="31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7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5/17/2023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5/17/2023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82099" y="2660904"/>
            <a:ext cx="5016618" cy="1088136"/>
          </a:xfrm>
        </p:spPr>
        <p:txBody>
          <a:bodyPr/>
          <a:lstStyle/>
          <a:p>
            <a:r>
              <a:rPr lang="en-US" dirty="0"/>
              <a:t>Social Language vs. Academic Language</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96384" y="1510018"/>
            <a:ext cx="2999232" cy="385894"/>
          </a:xfrm>
        </p:spPr>
        <p:txBody>
          <a:bodyPr>
            <a:normAutofit fontScale="92500" lnSpcReduction="10000"/>
          </a:bodyPr>
          <a:lstStyle/>
          <a:p>
            <a:r>
              <a:rPr lang="en-US" dirty="0"/>
              <a:t>Professor Laurel Tucker</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3129093"/>
            <a:ext cx="7744968" cy="1593909"/>
          </a:xfrm>
        </p:spPr>
        <p:txBody>
          <a:bodyPr>
            <a:normAutofit lnSpcReduction="10000"/>
          </a:bodyPr>
          <a:lstStyle/>
          <a:p>
            <a:r>
              <a:rPr lang="en-US" dirty="0"/>
              <a:t>Hello, my name is Laurel Tucker. I’m a professor at the Milledgeville Campus of Georgia Military College, and I’ve been teaching a variety of classes such as Education, LSS English, and LSS Reading for more than twenty years! </a:t>
            </a:r>
          </a:p>
          <a:p>
            <a:r>
              <a:rPr lang="en-US" dirty="0"/>
              <a:t>Welcome to my special presentation about Social Language versus Academic Language.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p:txBody>
          <a:bodyPr>
            <a:normAutofit/>
          </a:bodyPr>
          <a:lstStyle/>
          <a:p>
            <a:r>
              <a:rPr lang="en-US" sz="4000" dirty="0"/>
              <a:t>Words can inspire,</a:t>
            </a:r>
            <a:br>
              <a:rPr lang="en-US" sz="4000" dirty="0"/>
            </a:br>
            <a:r>
              <a:rPr lang="en-US" sz="4000" dirty="0"/>
              <a:t>And words can destroy,</a:t>
            </a:r>
            <a:br>
              <a:rPr lang="en-US" sz="4000" dirty="0"/>
            </a:br>
            <a:r>
              <a:rPr lang="en-US" sz="4000" dirty="0"/>
              <a:t>choose yours well.</a:t>
            </a:r>
          </a:p>
        </p:txBody>
      </p:sp>
      <p:sp>
        <p:nvSpPr>
          <p:cNvPr id="10" name="Text Placeholder 9">
            <a:extLst>
              <a:ext uri="{FF2B5EF4-FFF2-40B4-BE49-F238E27FC236}">
                <a16:creationId xmlns:a16="http://schemas.microsoft.com/office/drawing/2014/main" id="{FA47ED29-D9DA-9DC6-8B43-80EC2A2E5B50}"/>
              </a:ext>
            </a:extLst>
          </p:cNvPr>
          <p:cNvSpPr>
            <a:spLocks noGrp="1"/>
          </p:cNvSpPr>
          <p:nvPr>
            <p:ph type="body" sz="quarter" idx="10"/>
          </p:nvPr>
        </p:nvSpPr>
        <p:spPr/>
        <p:txBody>
          <a:bodyPr/>
          <a:lstStyle/>
          <a:p>
            <a:r>
              <a:rPr lang="en-US" dirty="0"/>
              <a:t>“</a:t>
            </a: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1743454" y="4228051"/>
            <a:ext cx="8705089" cy="562062"/>
          </a:xfrm>
        </p:spPr>
        <p:txBody>
          <a:bodyPr>
            <a:normAutofit/>
          </a:bodyPr>
          <a:lstStyle/>
          <a:p>
            <a:r>
              <a:rPr lang="en-US" dirty="0"/>
              <a:t>Robin Sharma</a:t>
            </a:r>
          </a:p>
        </p:txBody>
      </p:sp>
      <p:sp>
        <p:nvSpPr>
          <p:cNvPr id="11" name="Text Placeholder 10">
            <a:extLst>
              <a:ext uri="{FF2B5EF4-FFF2-40B4-BE49-F238E27FC236}">
                <a16:creationId xmlns:a16="http://schemas.microsoft.com/office/drawing/2014/main" id="{CB634FAD-36DD-9FB0-7030-266A29178C42}"/>
              </a:ext>
            </a:extLst>
          </p:cNvPr>
          <p:cNvSpPr>
            <a:spLocks noGrp="1"/>
          </p:cNvSpPr>
          <p:nvPr>
            <p:ph type="body" sz="quarter" idx="11"/>
          </p:nvPr>
        </p:nvSpPr>
        <p:spPr/>
        <p:txBody>
          <a:bodyPr/>
          <a:lstStyle/>
          <a:p>
            <a:r>
              <a:rPr lang="en-US" dirty="0"/>
              <a:t>”</a:t>
            </a:r>
          </a:p>
        </p:txBody>
      </p:sp>
    </p:spTree>
    <p:extLst>
      <p:ext uri="{BB962C8B-B14F-4D97-AF65-F5344CB8AC3E}">
        <p14:creationId xmlns:p14="http://schemas.microsoft.com/office/powerpoint/2010/main" val="156398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Social Language</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lstStyle/>
          <a:p>
            <a:r>
              <a:rPr lang="en-US" dirty="0"/>
              <a:t>S</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349411" y="3647917"/>
            <a:ext cx="1250823" cy="794641"/>
          </a:xfrm>
          <a:prstGeom prst="rect">
            <a:avLst/>
          </a:prstGeo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p:txBody>
          <a:bodyPr/>
          <a:lstStyle/>
          <a:p>
            <a:r>
              <a:rPr lang="en-US" dirty="0"/>
              <a:t>Definitions</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p:txBody>
          <a:bodyPr/>
          <a:lstStyle/>
          <a:p>
            <a:r>
              <a:rPr lang="en-US" dirty="0"/>
              <a:t>Subjective</a:t>
            </a:r>
          </a:p>
          <a:p>
            <a:r>
              <a:rPr lang="en-US" dirty="0"/>
              <a:t>Discusses Feelings, Needs, and Wants</a:t>
            </a:r>
          </a:p>
          <a:p>
            <a:r>
              <a:rPr lang="en-US" dirty="0"/>
              <a:t>Inconsistent grammar rules such as punctuation and verbs</a:t>
            </a:r>
          </a:p>
          <a:p>
            <a:r>
              <a:rPr lang="en-US" dirty="0"/>
              <a:t>Simple and informal, and related to a group’s culture</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type="body" sz="quarter" idx="3"/>
          </p:nvPr>
        </p:nvSpPr>
        <p:spPr/>
        <p:txBody>
          <a:bodyPr/>
          <a:lstStyle/>
          <a:p>
            <a:r>
              <a:rPr lang="en-US" dirty="0"/>
              <a:t>Examples</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p:txBody>
          <a:bodyPr/>
          <a:lstStyle/>
          <a:p>
            <a:r>
              <a:rPr lang="en-US" dirty="0"/>
              <a:t>Chatting with Friends and Family “in the kitchen”</a:t>
            </a:r>
          </a:p>
          <a:p>
            <a:r>
              <a:rPr lang="en-US" dirty="0"/>
              <a:t>Hand gestures, emojis, symbols, nicknames, code words</a:t>
            </a:r>
          </a:p>
          <a:p>
            <a:r>
              <a:rPr lang="en-US" dirty="0"/>
              <a:t>Me and my friends went to the movies yesterday.  </a:t>
            </a:r>
          </a:p>
          <a:p>
            <a:r>
              <a:rPr lang="en-US" dirty="0"/>
              <a:t>Personal stories</a:t>
            </a:r>
          </a:p>
          <a:p>
            <a:endParaRPr lang="en-US" dirty="0"/>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298561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Academic Language</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74152" y="3707738"/>
            <a:ext cx="1250823" cy="794641"/>
          </a:xfrm>
          <a:prstGeom prst="rect">
            <a:avLst/>
          </a:prstGeo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p:txBody>
          <a:bodyPr/>
          <a:lstStyle/>
          <a:p>
            <a:r>
              <a:rPr lang="en-US" dirty="0"/>
              <a:t>Definitions</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p:txBody>
          <a:bodyPr/>
          <a:lstStyle/>
          <a:p>
            <a:r>
              <a:rPr lang="en-US" dirty="0"/>
              <a:t>Objective</a:t>
            </a:r>
          </a:p>
          <a:p>
            <a:r>
              <a:rPr lang="en-US" dirty="0"/>
              <a:t>Discusses Facts, Logic, and Analysis</a:t>
            </a:r>
          </a:p>
          <a:p>
            <a:r>
              <a:rPr lang="en-US" dirty="0"/>
              <a:t>Follows standard grammar rules</a:t>
            </a:r>
          </a:p>
          <a:p>
            <a:r>
              <a:rPr lang="en-US" dirty="0"/>
              <a:t>Organized ideas</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type="body" sz="quarter" idx="3"/>
          </p:nvPr>
        </p:nvSpPr>
        <p:spPr/>
        <p:txBody>
          <a:bodyPr/>
          <a:lstStyle/>
          <a:p>
            <a:r>
              <a:rPr lang="en-US" dirty="0"/>
              <a:t>Examples</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p:txBody>
          <a:bodyPr/>
          <a:lstStyle/>
          <a:p>
            <a:r>
              <a:rPr lang="en-US" dirty="0"/>
              <a:t>Used with co-workers, boss, teachers, administrators</a:t>
            </a:r>
          </a:p>
          <a:p>
            <a:r>
              <a:rPr lang="en-US" dirty="0"/>
              <a:t>Specialized Terminology based on the organization</a:t>
            </a:r>
          </a:p>
          <a:p>
            <a:r>
              <a:rPr lang="en-US" dirty="0"/>
              <a:t>My friends and I went to the movies yesterday.  </a:t>
            </a:r>
          </a:p>
          <a:p>
            <a:r>
              <a:rPr lang="en-US" dirty="0"/>
              <a:t>Meetings, email, reports</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85290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a:lstStyle/>
          <a:p>
            <a:r>
              <a:rPr lang="en-US" dirty="0">
                <a:solidFill>
                  <a:schemeClr val="accent3"/>
                </a:solidFill>
                <a:latin typeface="Baskerville Old Face" panose="02020602080505020303" pitchFamily="18" charset="77"/>
              </a:rPr>
              <a:t>Summary</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223516" y="2651760"/>
            <a:ext cx="7744968" cy="2113187"/>
          </a:xfrm>
        </p:spPr>
        <p:txBody>
          <a:bodyPr/>
          <a:lstStyle/>
          <a:p>
            <a:pPr marL="0" indent="0">
              <a:lnSpc>
                <a:spcPct val="100000"/>
              </a:lnSpc>
              <a:buNone/>
            </a:pPr>
            <a:r>
              <a:rPr lang="en-US" dirty="0">
                <a:solidFill>
                  <a:schemeClr val="accent3"/>
                </a:solidFill>
                <a:cs typeface="Calibri"/>
              </a:rPr>
              <a:t>Overall, both styles of language are important for communication in certain places and at certain times. With formal communication, we use Academic Language, and Social Language is used for more casual situations. Knowing which one to use at the appropriate time and place comes down to your goal for communication, and listening for vocabulary and grammar structure will help you know if you are using your intended style. </a:t>
            </a: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52070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lstStyle/>
          <a:p>
            <a:r>
              <a:rPr lang="en-US" dirty="0"/>
              <a:t>Laurel Tucker​</a:t>
            </a:r>
          </a:p>
          <a:p>
            <a:r>
              <a:rPr lang="en-US" dirty="0"/>
              <a:t>ltucker@gmc.edu</a:t>
            </a:r>
          </a:p>
          <a:p>
            <a:r>
              <a:rPr lang="en-US" dirty="0"/>
              <a:t>www.gmc.edu</a:t>
            </a:r>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765147C4C02149973F6B861B4C37B6" ma:contentTypeVersion="13" ma:contentTypeDescription="Create a new document." ma:contentTypeScope="" ma:versionID="b568ed650f0795c8e32cccd323c1b25a">
  <xsd:schema xmlns:xsd="http://www.w3.org/2001/XMLSchema" xmlns:xs="http://www.w3.org/2001/XMLSchema" xmlns:p="http://schemas.microsoft.com/office/2006/metadata/properties" xmlns:ns2="64e355a5-a467-47cd-b316-20003c7d7e96" xmlns:ns3="b48a6d0b-5e35-4705-b62b-2536095eb1e0" targetNamespace="http://schemas.microsoft.com/office/2006/metadata/properties" ma:root="true" ma:fieldsID="b93b24e70a050351a37272755727d6f7" ns2:_="" ns3:_="">
    <xsd:import namespace="64e355a5-a467-47cd-b316-20003c7d7e96"/>
    <xsd:import namespace="b48a6d0b-5e35-4705-b62b-2536095eb1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355a5-a467-47cd-b316-20003c7d7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46207a-1d4e-4a49-bc18-9a82a53f2e6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etails" ma:index="20" nillable="true" ma:displayName="Details" ma:description="Presented by Diana Allen - This module will assist in identifying complete sentences, thus eliminating the use of fragments and run-ons in college writing." ma:format="Dropdown" ma:internalName="Detail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8a6d0b-5e35-4705-b62b-2536095eb1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4208397-091f-48db-b886-e0e57f1b19e2}" ma:internalName="TaxCatchAll" ma:showField="CatchAllData" ma:web="b48a6d0b-5e35-4705-b62b-2536095eb1e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48a6d0b-5e35-4705-b62b-2536095eb1e0" xsi:nil="true"/>
    <lcf76f155ced4ddcb4097134ff3c332f xmlns="64e355a5-a467-47cd-b316-20003c7d7e96">
      <Terms xmlns="http://schemas.microsoft.com/office/infopath/2007/PartnerControls"/>
    </lcf76f155ced4ddcb4097134ff3c332f>
    <Details xmlns="64e355a5-a467-47cd-b316-20003c7d7e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D28C52-6E57-4FD1-B95E-F6E51E26BA9B}"/>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{6D80D3C9-01A9-44F9-897A-FCE4D4E410F7}tf56410444_win32</Template>
  <TotalTime>74</TotalTime>
  <Words>301</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Baskerville</vt:lpstr>
      <vt:lpstr>Baskerville Old Face</vt:lpstr>
      <vt:lpstr>Calibri</vt:lpstr>
      <vt:lpstr>Gill Sans Light</vt:lpstr>
      <vt:lpstr>Gill Sans Nova</vt:lpstr>
      <vt:lpstr>Gill Sans Nova Light</vt:lpstr>
      <vt:lpstr>Office Theme</vt:lpstr>
      <vt:lpstr>Social Language vs. Academic Language</vt:lpstr>
      <vt:lpstr>Introduction</vt:lpstr>
      <vt:lpstr>Words can inspire, And words can destroy, choose yours well.</vt:lpstr>
      <vt:lpstr>Social Language</vt:lpstr>
      <vt:lpstr>Academic Language</vt:lpstr>
      <vt:lpstr>Summary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Language vs. Academic Language</dc:title>
  <dc:creator>Laurel Tucker</dc:creator>
  <cp:lastModifiedBy>Laurel Tucker</cp:lastModifiedBy>
  <cp:revision>7</cp:revision>
  <dcterms:created xsi:type="dcterms:W3CDTF">2023-05-17T16:44:35Z</dcterms:created>
  <dcterms:modified xsi:type="dcterms:W3CDTF">2023-05-17T17:59:30Z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0x0101005A765147C4C02149973F6B861B4C37B6</vt:lpwstr>
  </property>
</Properties>
</file>