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5/16/2023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ublicdomainpictures.net/view-image.php?image=102024&amp;picture=books"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E1B99-CF15-4B2B-9FF9-6A043D99D713}"/>
              </a:ext>
            </a:extLst>
          </p:cNvPr>
          <p:cNvSpPr>
            <a:spLocks noGrp="1"/>
          </p:cNvSpPr>
          <p:nvPr>
            <p:ph type="ctrTitle"/>
          </p:nvPr>
        </p:nvSpPr>
        <p:spPr>
          <a:xfrm>
            <a:off x="2228486" y="1166219"/>
            <a:ext cx="8915399" cy="2262781"/>
          </a:xfrm>
        </p:spPr>
        <p:txBody>
          <a:bodyPr>
            <a:normAutofit/>
          </a:bodyPr>
          <a:lstStyle/>
          <a:p>
            <a:r>
              <a:rPr lang="en-US" sz="3600" dirty="0"/>
              <a:t>Importance of Currency of Sources in Research</a:t>
            </a:r>
          </a:p>
        </p:txBody>
      </p:sp>
      <p:sp>
        <p:nvSpPr>
          <p:cNvPr id="3" name="Subtitle 2">
            <a:extLst>
              <a:ext uri="{FF2B5EF4-FFF2-40B4-BE49-F238E27FC236}">
                <a16:creationId xmlns:a16="http://schemas.microsoft.com/office/drawing/2014/main" id="{CE4DD33E-C65E-4AEA-8F2B-31476A22C0C4}"/>
              </a:ext>
            </a:extLst>
          </p:cNvPr>
          <p:cNvSpPr>
            <a:spLocks noGrp="1"/>
          </p:cNvSpPr>
          <p:nvPr>
            <p:ph type="subTitle" idx="1"/>
          </p:nvPr>
        </p:nvSpPr>
        <p:spPr>
          <a:xfrm>
            <a:off x="2228486" y="3510641"/>
            <a:ext cx="8509742" cy="2353263"/>
          </a:xfrm>
        </p:spPr>
        <p:txBody>
          <a:bodyPr>
            <a:normAutofit fontScale="25000" lnSpcReduction="20000"/>
          </a:bodyPr>
          <a:lstStyle/>
          <a:p>
            <a:pPr marL="1143000" indent="-1143000">
              <a:buFont typeface="Arial" panose="020B0604020202020204" pitchFamily="34" charset="0"/>
              <a:buChar char="•"/>
            </a:pPr>
            <a:r>
              <a:rPr lang="en-US" sz="8000" dirty="0"/>
              <a:t>To find the most relevant information for your topic.</a:t>
            </a:r>
          </a:p>
          <a:p>
            <a:pPr marL="1143000" indent="-1143000">
              <a:buFont typeface="Arial" panose="020B0604020202020204" pitchFamily="34" charset="0"/>
              <a:buChar char="•"/>
            </a:pPr>
            <a:r>
              <a:rPr lang="en-US" sz="8000" dirty="0"/>
              <a:t>To ensure the quality and reliability of your research.</a:t>
            </a:r>
          </a:p>
          <a:p>
            <a:pPr marL="1143000" indent="-1143000">
              <a:buFont typeface="Arial" panose="020B0604020202020204" pitchFamily="34" charset="0"/>
              <a:buChar char="•"/>
            </a:pPr>
            <a:r>
              <a:rPr lang="en-US" sz="8000" dirty="0"/>
              <a:t>To find expert views, opinions, and research.</a:t>
            </a:r>
          </a:p>
          <a:p>
            <a:pPr marL="1143000" indent="-1143000">
              <a:buFont typeface="Arial" panose="020B0604020202020204" pitchFamily="34" charset="0"/>
              <a:buChar char="•"/>
            </a:pPr>
            <a:r>
              <a:rPr lang="en-US" sz="8000" dirty="0"/>
              <a:t>To weed out unreliable, biased, outdated, or incorrect information.</a:t>
            </a:r>
          </a:p>
          <a:p>
            <a:pPr marL="1143000" indent="-1143000">
              <a:buFont typeface="Arial" panose="020B0604020202020204" pitchFamily="34" charset="0"/>
              <a:buChar char="•"/>
            </a:pPr>
            <a:r>
              <a:rPr lang="en-US" sz="8000" dirty="0"/>
              <a:t>To make sure that you get the information that your professor is seeking</a:t>
            </a:r>
            <a:r>
              <a:rPr lang="en-US" dirty="0"/>
              <a:t>.</a:t>
            </a:r>
          </a:p>
        </p:txBody>
      </p:sp>
    </p:spTree>
    <p:extLst>
      <p:ext uri="{BB962C8B-B14F-4D97-AF65-F5344CB8AC3E}">
        <p14:creationId xmlns:p14="http://schemas.microsoft.com/office/powerpoint/2010/main" val="633790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DF403-4068-47AD-B174-DA075E3A6967}"/>
              </a:ext>
            </a:extLst>
          </p:cNvPr>
          <p:cNvSpPr>
            <a:spLocks noGrp="1"/>
          </p:cNvSpPr>
          <p:nvPr>
            <p:ph type="title"/>
          </p:nvPr>
        </p:nvSpPr>
        <p:spPr/>
        <p:txBody>
          <a:bodyPr/>
          <a:lstStyle/>
          <a:p>
            <a:r>
              <a:rPr lang="en-US" dirty="0"/>
              <a:t>Why are Seminal works important today?</a:t>
            </a:r>
          </a:p>
        </p:txBody>
      </p:sp>
      <p:sp>
        <p:nvSpPr>
          <p:cNvPr id="3" name="Content Placeholder 2">
            <a:extLst>
              <a:ext uri="{FF2B5EF4-FFF2-40B4-BE49-F238E27FC236}">
                <a16:creationId xmlns:a16="http://schemas.microsoft.com/office/drawing/2014/main" id="{20A8E8A3-E44D-455E-9460-66F65C68527B}"/>
              </a:ext>
            </a:extLst>
          </p:cNvPr>
          <p:cNvSpPr>
            <a:spLocks noGrp="1"/>
          </p:cNvSpPr>
          <p:nvPr>
            <p:ph idx="1"/>
          </p:nvPr>
        </p:nvSpPr>
        <p:spPr/>
        <p:txBody>
          <a:bodyPr/>
          <a:lstStyle/>
          <a:p>
            <a:r>
              <a:rPr lang="en-US" dirty="0"/>
              <a:t>These works describe a study that changes our understanding of a topic.</a:t>
            </a:r>
          </a:p>
          <a:p>
            <a:pPr marL="0" indent="0">
              <a:buNone/>
            </a:pPr>
            <a:endParaRPr lang="en-US" dirty="0"/>
          </a:p>
          <a:p>
            <a:r>
              <a:rPr lang="en-US" dirty="0"/>
              <a:t>They describe a new useful research method.</a:t>
            </a:r>
          </a:p>
          <a:p>
            <a:endParaRPr lang="en-US" dirty="0"/>
          </a:p>
          <a:p>
            <a:r>
              <a:rPr lang="en-US" dirty="0"/>
              <a:t>Seminal works are referred to time-and-time again in research and are frequently cited in other articles, journals, books, and dissertations.</a:t>
            </a:r>
          </a:p>
          <a:p>
            <a:endParaRPr lang="en-US" dirty="0"/>
          </a:p>
          <a:p>
            <a:r>
              <a:rPr lang="en-US" dirty="0"/>
              <a:t>They tend to be the major studies that everyone discusses.</a:t>
            </a:r>
          </a:p>
        </p:txBody>
      </p:sp>
    </p:spTree>
    <p:extLst>
      <p:ext uri="{BB962C8B-B14F-4D97-AF65-F5344CB8AC3E}">
        <p14:creationId xmlns:p14="http://schemas.microsoft.com/office/powerpoint/2010/main" val="4064642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6695548-FE4D-4879-B4AE-A46AD74CCD5E}"/>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708709" y="3658518"/>
            <a:ext cx="4907903" cy="3271936"/>
          </a:xfrm>
          <a:prstGeom prst="rect">
            <a:avLst/>
          </a:prstGeom>
          <a:ln>
            <a:noFill/>
          </a:ln>
          <a:effectLst>
            <a:softEdge rad="112500"/>
          </a:effectLst>
        </p:spPr>
      </p:pic>
      <p:sp>
        <p:nvSpPr>
          <p:cNvPr id="2" name="Title 1">
            <a:extLst>
              <a:ext uri="{FF2B5EF4-FFF2-40B4-BE49-F238E27FC236}">
                <a16:creationId xmlns:a16="http://schemas.microsoft.com/office/drawing/2014/main" id="{820EB6D4-0C7F-493A-9379-9276C4111CD8}"/>
              </a:ext>
            </a:extLst>
          </p:cNvPr>
          <p:cNvSpPr>
            <a:spLocks noGrp="1"/>
          </p:cNvSpPr>
          <p:nvPr>
            <p:ph type="title"/>
          </p:nvPr>
        </p:nvSpPr>
        <p:spPr>
          <a:xfrm>
            <a:off x="390901" y="624110"/>
            <a:ext cx="8911687" cy="1280890"/>
          </a:xfrm>
        </p:spPr>
        <p:txBody>
          <a:bodyPr>
            <a:normAutofit/>
          </a:bodyPr>
          <a:lstStyle/>
          <a:p>
            <a:pPr algn="ctr"/>
            <a:r>
              <a:rPr lang="en-US" sz="6000" dirty="0"/>
              <a:t>What are Sources?</a:t>
            </a:r>
          </a:p>
        </p:txBody>
      </p:sp>
      <p:sp>
        <p:nvSpPr>
          <p:cNvPr id="3" name="Content Placeholder 2">
            <a:extLst>
              <a:ext uri="{FF2B5EF4-FFF2-40B4-BE49-F238E27FC236}">
                <a16:creationId xmlns:a16="http://schemas.microsoft.com/office/drawing/2014/main" id="{C05C52D9-E56A-4C84-A4F5-4F9C534C0451}"/>
              </a:ext>
            </a:extLst>
          </p:cNvPr>
          <p:cNvSpPr>
            <a:spLocks noGrp="1"/>
          </p:cNvSpPr>
          <p:nvPr>
            <p:ph idx="1"/>
          </p:nvPr>
        </p:nvSpPr>
        <p:spPr/>
        <p:txBody>
          <a:bodyPr/>
          <a:lstStyle/>
          <a:p>
            <a:r>
              <a:rPr lang="en-US" sz="2800" dirty="0"/>
              <a:t>Definition: </a:t>
            </a:r>
          </a:p>
          <a:p>
            <a:r>
              <a:rPr lang="en-US" sz="2800" dirty="0"/>
              <a:t>texts, scholarly articles, letters, diaries, films, works of art, data from experiments, numerical data, surveys, or interviews</a:t>
            </a:r>
            <a:r>
              <a:rPr lang="en-US" dirty="0"/>
              <a:t>.</a:t>
            </a:r>
          </a:p>
        </p:txBody>
      </p:sp>
    </p:spTree>
    <p:extLst>
      <p:ext uri="{BB962C8B-B14F-4D97-AF65-F5344CB8AC3E}">
        <p14:creationId xmlns:p14="http://schemas.microsoft.com/office/powerpoint/2010/main" val="3700636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A4FE0-9B5A-4576-80A2-CA4CD21A8CD8}"/>
              </a:ext>
            </a:extLst>
          </p:cNvPr>
          <p:cNvSpPr>
            <a:spLocks noGrp="1"/>
          </p:cNvSpPr>
          <p:nvPr>
            <p:ph type="title"/>
          </p:nvPr>
        </p:nvSpPr>
        <p:spPr/>
        <p:txBody>
          <a:bodyPr>
            <a:noAutofit/>
          </a:bodyPr>
          <a:lstStyle/>
          <a:p>
            <a:r>
              <a:rPr lang="en-US" sz="4400" dirty="0"/>
              <a:t>Types of Sources: primary v. secondary sources</a:t>
            </a:r>
          </a:p>
        </p:txBody>
      </p:sp>
      <p:sp>
        <p:nvSpPr>
          <p:cNvPr id="3" name="Content Placeholder 2">
            <a:extLst>
              <a:ext uri="{FF2B5EF4-FFF2-40B4-BE49-F238E27FC236}">
                <a16:creationId xmlns:a16="http://schemas.microsoft.com/office/drawing/2014/main" id="{E7B0E5AB-6D46-411B-BE6D-84EED576C5C4}"/>
              </a:ext>
            </a:extLst>
          </p:cNvPr>
          <p:cNvSpPr>
            <a:spLocks noGrp="1"/>
          </p:cNvSpPr>
          <p:nvPr>
            <p:ph idx="1"/>
          </p:nvPr>
        </p:nvSpPr>
        <p:spPr/>
        <p:txBody>
          <a:bodyPr/>
          <a:lstStyle/>
          <a:p>
            <a:r>
              <a:rPr lang="en-US" sz="2400" dirty="0"/>
              <a:t>Definition: Primary sources</a:t>
            </a:r>
          </a:p>
          <a:p>
            <a:pPr marL="0" indent="0">
              <a:buNone/>
            </a:pPr>
            <a:r>
              <a:rPr lang="en-US" sz="2000" dirty="0"/>
              <a:t>They are first-hand account of an event or topic.  Primary sources give direct evidence about people, events, or phenomena being researched.  These sources were created by people or things that were there at the time or event.</a:t>
            </a:r>
          </a:p>
          <a:p>
            <a:pPr marL="0" indent="0">
              <a:buNone/>
            </a:pPr>
            <a:endParaRPr lang="en-US" sz="2000" dirty="0"/>
          </a:p>
          <a:p>
            <a:pPr marL="0" indent="0">
              <a:buNone/>
            </a:pPr>
            <a:r>
              <a:rPr lang="en-US" sz="2000" dirty="0"/>
              <a:t>Films, letters, diaries, interviews</a:t>
            </a:r>
          </a:p>
        </p:txBody>
      </p:sp>
    </p:spTree>
    <p:extLst>
      <p:ext uri="{BB962C8B-B14F-4D97-AF65-F5344CB8AC3E}">
        <p14:creationId xmlns:p14="http://schemas.microsoft.com/office/powerpoint/2010/main" val="295286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5D35E-5DD5-4C77-B127-A2BB9ECE913F}"/>
              </a:ext>
            </a:extLst>
          </p:cNvPr>
          <p:cNvSpPr>
            <a:spLocks noGrp="1"/>
          </p:cNvSpPr>
          <p:nvPr>
            <p:ph type="title"/>
          </p:nvPr>
        </p:nvSpPr>
        <p:spPr>
          <a:xfrm>
            <a:off x="2589212" y="437498"/>
            <a:ext cx="8911687" cy="1280890"/>
          </a:xfrm>
        </p:spPr>
        <p:txBody>
          <a:bodyPr>
            <a:noAutofit/>
          </a:bodyPr>
          <a:lstStyle/>
          <a:p>
            <a:r>
              <a:rPr lang="en-US" sz="4800" dirty="0"/>
              <a:t>Types of sources: primary v. secondary</a:t>
            </a:r>
          </a:p>
        </p:txBody>
      </p:sp>
      <p:sp>
        <p:nvSpPr>
          <p:cNvPr id="3" name="Content Placeholder 2">
            <a:extLst>
              <a:ext uri="{FF2B5EF4-FFF2-40B4-BE49-F238E27FC236}">
                <a16:creationId xmlns:a16="http://schemas.microsoft.com/office/drawing/2014/main" id="{7C4F2449-E52C-4DDF-A7B8-93B2A7803A18}"/>
              </a:ext>
            </a:extLst>
          </p:cNvPr>
          <p:cNvSpPr>
            <a:spLocks noGrp="1"/>
          </p:cNvSpPr>
          <p:nvPr>
            <p:ph idx="1"/>
          </p:nvPr>
        </p:nvSpPr>
        <p:spPr>
          <a:xfrm>
            <a:off x="2589212" y="2329542"/>
            <a:ext cx="8915400" cy="3777622"/>
          </a:xfrm>
        </p:spPr>
        <p:txBody>
          <a:bodyPr/>
          <a:lstStyle/>
          <a:p>
            <a:r>
              <a:rPr lang="en-US" dirty="0"/>
              <a:t>Definition: Secondary sources</a:t>
            </a:r>
          </a:p>
          <a:p>
            <a:endParaRPr lang="en-US" dirty="0"/>
          </a:p>
          <a:p>
            <a:pPr marL="0" indent="0">
              <a:buNone/>
            </a:pPr>
            <a:r>
              <a:rPr lang="en-US" dirty="0"/>
              <a:t>Describes, analyzes, interprets, or discusses the information from primary sources.  Often used in scholarship and research.</a:t>
            </a:r>
          </a:p>
          <a:p>
            <a:pPr marL="0" indent="0">
              <a:buNone/>
            </a:pPr>
            <a:endParaRPr lang="en-US" dirty="0"/>
          </a:p>
          <a:p>
            <a:pPr marL="0" indent="0">
              <a:buNone/>
            </a:pPr>
            <a:r>
              <a:rPr lang="en-US" dirty="0"/>
              <a:t>Scholarly articles written by other scholars abut literary texts</a:t>
            </a:r>
          </a:p>
        </p:txBody>
      </p:sp>
    </p:spTree>
    <p:extLst>
      <p:ext uri="{BB962C8B-B14F-4D97-AF65-F5344CB8AC3E}">
        <p14:creationId xmlns:p14="http://schemas.microsoft.com/office/powerpoint/2010/main" val="376009898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765147C4C02149973F6B861B4C37B6" ma:contentTypeVersion="13" ma:contentTypeDescription="Create a new document." ma:contentTypeScope="" ma:versionID="b568ed650f0795c8e32cccd323c1b25a">
  <xsd:schema xmlns:xsd="http://www.w3.org/2001/XMLSchema" xmlns:xs="http://www.w3.org/2001/XMLSchema" xmlns:p="http://schemas.microsoft.com/office/2006/metadata/properties" xmlns:ns2="64e355a5-a467-47cd-b316-20003c7d7e96" xmlns:ns3="b48a6d0b-5e35-4705-b62b-2536095eb1e0" targetNamespace="http://schemas.microsoft.com/office/2006/metadata/properties" ma:root="true" ma:fieldsID="b93b24e70a050351a37272755727d6f7" ns2:_="" ns3:_="">
    <xsd:import namespace="64e355a5-a467-47cd-b316-20003c7d7e96"/>
    <xsd:import namespace="b48a6d0b-5e35-4705-b62b-2536095eb1e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e355a5-a467-47cd-b316-20003c7d7e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846207a-1d4e-4a49-bc18-9a82a53f2e6d"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Details" ma:index="20" nillable="true" ma:displayName="Details" ma:description="Presented by Diana Allen - This module will assist in identifying complete sentences, thus eliminating the use of fragments and run-ons in college writing." ma:format="Dropdown" ma:internalName="Detail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8a6d0b-5e35-4705-b62b-2536095eb1e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4208397-091f-48db-b886-e0e57f1b19e2}" ma:internalName="TaxCatchAll" ma:showField="CatchAllData" ma:web="b48a6d0b-5e35-4705-b62b-2536095eb1e0">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48a6d0b-5e35-4705-b62b-2536095eb1e0" xsi:nil="true"/>
    <lcf76f155ced4ddcb4097134ff3c332f xmlns="64e355a5-a467-47cd-b316-20003c7d7e96">
      <Terms xmlns="http://schemas.microsoft.com/office/infopath/2007/PartnerControls"/>
    </lcf76f155ced4ddcb4097134ff3c332f>
    <Details xmlns="64e355a5-a467-47cd-b316-20003c7d7e96" xsi:nil="true"/>
  </documentManagement>
</p:properties>
</file>

<file path=customXml/itemProps1.xml><?xml version="1.0" encoding="utf-8"?>
<ds:datastoreItem xmlns:ds="http://schemas.openxmlformats.org/officeDocument/2006/customXml" ds:itemID="{6E8792E2-C097-482F-B10D-75C769144260}"/>
</file>

<file path=customXml/itemProps2.xml><?xml version="1.0" encoding="utf-8"?>
<ds:datastoreItem xmlns:ds="http://schemas.openxmlformats.org/officeDocument/2006/customXml" ds:itemID="{1BA943EF-0771-41BB-8A25-25E4AD7F52DA}"/>
</file>

<file path=customXml/itemProps3.xml><?xml version="1.0" encoding="utf-8"?>
<ds:datastoreItem xmlns:ds="http://schemas.openxmlformats.org/officeDocument/2006/customXml" ds:itemID="{CB81177D-1F4C-4427-8679-03F04F19C9E3}"/>
</file>

<file path=docProps/app.xml><?xml version="1.0" encoding="utf-8"?>
<Properties xmlns="http://schemas.openxmlformats.org/officeDocument/2006/extended-properties" xmlns:vt="http://schemas.openxmlformats.org/officeDocument/2006/docPropsVTypes">
  <Template>Wisp</Template>
  <TotalTime>34</TotalTime>
  <Words>264</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Wisp</vt:lpstr>
      <vt:lpstr>Importance of Currency of Sources in Research</vt:lpstr>
      <vt:lpstr>Why are Seminal works important today?</vt:lpstr>
      <vt:lpstr>What are Sources?</vt:lpstr>
      <vt:lpstr>Types of Sources: primary v. secondary sources</vt:lpstr>
      <vt:lpstr>Types of sources: primary v. secondary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Currency of Sources in Research</dc:title>
  <dc:creator>India Wilcox</dc:creator>
  <cp:lastModifiedBy>India Wilcox</cp:lastModifiedBy>
  <cp:revision>4</cp:revision>
  <dcterms:created xsi:type="dcterms:W3CDTF">2023-05-16T19:26:30Z</dcterms:created>
  <dcterms:modified xsi:type="dcterms:W3CDTF">2023-05-16T20:00:51Z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0x0101005A765147C4C02149973F6B861B4C37B6</vt:lpwstr>
  </property>
</Properties>
</file>