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4" d="100"/>
          <a:sy n="104" d="100"/>
        </p:scale>
        <p:origin x="144"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5/16/2023</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5/16/2023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5/16/2023</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file:///D:/(https:/tacomacc.libguides.com/c.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file:///D:/(https:/usingsources.fas.harvard.edu/file/3986910)"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pxhere.com/en/photo/931219" TargetMode="External"/><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hyperlink" Target="https://creativecommons.org/licenses/by/3.0/" TargetMode="External"/><Relationship Id="rId4" Type="http://schemas.openxmlformats.org/officeDocument/2006/relationships/hyperlink" Target="https://www.bundabergnow.com/2020/12/31/queensland-illegal-fireworks-warning-new-yea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oxfordbibliographie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99EF2-BA7B-49F3-9E56-3762ECAF0571}"/>
              </a:ext>
            </a:extLst>
          </p:cNvPr>
          <p:cNvSpPr>
            <a:spLocks noGrp="1"/>
          </p:cNvSpPr>
          <p:nvPr>
            <p:ph type="ctrTitle"/>
          </p:nvPr>
        </p:nvSpPr>
        <p:spPr/>
        <p:txBody>
          <a:bodyPr>
            <a:normAutofit/>
          </a:bodyPr>
          <a:lstStyle/>
          <a:p>
            <a:r>
              <a:rPr lang="en-US" sz="4000" dirty="0"/>
              <a:t>Currency of Sources and Seminal works</a:t>
            </a:r>
          </a:p>
        </p:txBody>
      </p:sp>
      <p:sp>
        <p:nvSpPr>
          <p:cNvPr id="3" name="Subtitle 2">
            <a:extLst>
              <a:ext uri="{FF2B5EF4-FFF2-40B4-BE49-F238E27FC236}">
                <a16:creationId xmlns:a16="http://schemas.microsoft.com/office/drawing/2014/main" id="{81C68B6C-448E-4FEC-9D83-597A532A782E}"/>
              </a:ext>
            </a:extLst>
          </p:cNvPr>
          <p:cNvSpPr>
            <a:spLocks noGrp="1"/>
          </p:cNvSpPr>
          <p:nvPr>
            <p:ph type="subTitle" idx="1"/>
          </p:nvPr>
        </p:nvSpPr>
        <p:spPr/>
        <p:txBody>
          <a:bodyPr/>
          <a:lstStyle/>
          <a:p>
            <a:r>
              <a:rPr lang="en-US" dirty="0"/>
              <a:t>Professor India Wilcox</a:t>
            </a:r>
          </a:p>
        </p:txBody>
      </p:sp>
    </p:spTree>
    <p:extLst>
      <p:ext uri="{BB962C8B-B14F-4D97-AF65-F5344CB8AC3E}">
        <p14:creationId xmlns:p14="http://schemas.microsoft.com/office/powerpoint/2010/main" val="2643159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F83AC-0696-4F61-9B8C-707676E0EDB8}"/>
              </a:ext>
            </a:extLst>
          </p:cNvPr>
          <p:cNvSpPr>
            <a:spLocks noGrp="1"/>
          </p:cNvSpPr>
          <p:nvPr>
            <p:ph type="title"/>
          </p:nvPr>
        </p:nvSpPr>
        <p:spPr/>
        <p:txBody>
          <a:bodyPr>
            <a:normAutofit/>
          </a:bodyPr>
          <a:lstStyle/>
          <a:p>
            <a:r>
              <a:rPr lang="en-US" b="1" dirty="0"/>
              <a:t>Currency of Sources</a:t>
            </a:r>
            <a:br>
              <a:rPr lang="en-US" dirty="0"/>
            </a:br>
            <a:endParaRPr lang="en-US" dirty="0"/>
          </a:p>
        </p:txBody>
      </p:sp>
      <p:sp>
        <p:nvSpPr>
          <p:cNvPr id="3" name="Content Placeholder 2">
            <a:extLst>
              <a:ext uri="{FF2B5EF4-FFF2-40B4-BE49-F238E27FC236}">
                <a16:creationId xmlns:a16="http://schemas.microsoft.com/office/drawing/2014/main" id="{2718A0F5-E609-409F-8D57-2B5C7064B187}"/>
              </a:ext>
            </a:extLst>
          </p:cNvPr>
          <p:cNvSpPr>
            <a:spLocks noGrp="1"/>
          </p:cNvSpPr>
          <p:nvPr>
            <p:ph idx="1"/>
          </p:nvPr>
        </p:nvSpPr>
        <p:spPr/>
        <p:txBody>
          <a:bodyPr/>
          <a:lstStyle/>
          <a:p>
            <a:pPr marL="0" lvl="0" indent="0">
              <a:buNone/>
            </a:pPr>
            <a:r>
              <a:rPr lang="en-US" sz="2400" dirty="0"/>
              <a:t>Definition: Currency refers to how recent the information is.</a:t>
            </a:r>
            <a:br>
              <a:rPr lang="en-US" sz="2400" dirty="0"/>
            </a:br>
            <a:endParaRPr lang="en-US" sz="2400" dirty="0"/>
          </a:p>
          <a:p>
            <a:pPr lvl="0"/>
            <a:r>
              <a:rPr lang="en-US" dirty="0"/>
              <a:t>The “newer the better,” is not always true</a:t>
            </a:r>
          </a:p>
          <a:p>
            <a:pPr lvl="0"/>
            <a:r>
              <a:rPr lang="en-US" dirty="0"/>
              <a:t>Currency is only one of several areas to consider when evaluating a source</a:t>
            </a:r>
          </a:p>
          <a:p>
            <a:pPr lvl="0"/>
            <a:r>
              <a:rPr lang="en-US" dirty="0"/>
              <a:t>Current information is not always the best choice for research </a:t>
            </a:r>
            <a:r>
              <a:rPr lang="en-US" u="sng" dirty="0">
                <a:hlinkClick r:id="rId2"/>
              </a:rPr>
              <a:t>(https://tacomacc.libguides.com/c.php?g=373171&amp;p=2523161)</a:t>
            </a:r>
            <a:endParaRPr lang="en-US" dirty="0"/>
          </a:p>
          <a:p>
            <a:endParaRPr lang="en-US" dirty="0"/>
          </a:p>
        </p:txBody>
      </p:sp>
    </p:spTree>
    <p:extLst>
      <p:ext uri="{BB962C8B-B14F-4D97-AF65-F5344CB8AC3E}">
        <p14:creationId xmlns:p14="http://schemas.microsoft.com/office/powerpoint/2010/main" val="403059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4EC59-0784-44AA-8B15-C5DFFC3EAC52}"/>
              </a:ext>
            </a:extLst>
          </p:cNvPr>
          <p:cNvSpPr>
            <a:spLocks noGrp="1"/>
          </p:cNvSpPr>
          <p:nvPr>
            <p:ph type="title"/>
          </p:nvPr>
        </p:nvSpPr>
        <p:spPr/>
        <p:txBody>
          <a:bodyPr>
            <a:noAutofit/>
          </a:bodyPr>
          <a:lstStyle/>
          <a:p>
            <a:r>
              <a:rPr lang="en-US" sz="2400" dirty="0"/>
              <a:t>Tips on how to evaluate sources to ensure that you use credible, authoritative, and reliable sources:</a:t>
            </a:r>
            <a:br>
              <a:rPr lang="en-US" sz="2400" dirty="0"/>
            </a:br>
            <a:endParaRPr lang="en-US" sz="2400" dirty="0"/>
          </a:p>
        </p:txBody>
      </p:sp>
      <p:sp>
        <p:nvSpPr>
          <p:cNvPr id="3" name="Content Placeholder 2">
            <a:extLst>
              <a:ext uri="{FF2B5EF4-FFF2-40B4-BE49-F238E27FC236}">
                <a16:creationId xmlns:a16="http://schemas.microsoft.com/office/drawing/2014/main" id="{2F5424AC-8770-4162-ACFA-DC78DD089543}"/>
              </a:ext>
            </a:extLst>
          </p:cNvPr>
          <p:cNvSpPr>
            <a:spLocks noGrp="1"/>
          </p:cNvSpPr>
          <p:nvPr>
            <p:ph sz="half" idx="1"/>
          </p:nvPr>
        </p:nvSpPr>
        <p:spPr/>
        <p:txBody>
          <a:bodyPr/>
          <a:lstStyle/>
          <a:p>
            <a:r>
              <a:rPr lang="en-US" dirty="0"/>
              <a:t>Always ask yourself when the information was published.  Online information can be there for years.  You are responsible for researching the date that the information was published. Dates are more likely near the top or bottom of the web page.</a:t>
            </a:r>
          </a:p>
        </p:txBody>
      </p:sp>
      <p:sp>
        <p:nvSpPr>
          <p:cNvPr id="4" name="Content Placeholder 3">
            <a:extLst>
              <a:ext uri="{FF2B5EF4-FFF2-40B4-BE49-F238E27FC236}">
                <a16:creationId xmlns:a16="http://schemas.microsoft.com/office/drawing/2014/main" id="{376A8758-0FA5-4007-B47B-3D7A1FB23D0A}"/>
              </a:ext>
            </a:extLst>
          </p:cNvPr>
          <p:cNvSpPr>
            <a:spLocks noGrp="1"/>
          </p:cNvSpPr>
          <p:nvPr>
            <p:ph sz="half" idx="2"/>
          </p:nvPr>
        </p:nvSpPr>
        <p:spPr/>
        <p:txBody>
          <a:bodyPr/>
          <a:lstStyle/>
          <a:p>
            <a:r>
              <a:rPr lang="en-US" dirty="0"/>
              <a:t>Evaluate the “importance” of the currency.  Sometimes currency of the source is very important (for example, for current events).  Other times, currency is not that important (evaluating a Shakespeare play).</a:t>
            </a:r>
          </a:p>
          <a:p>
            <a:endParaRPr lang="en-US" dirty="0"/>
          </a:p>
        </p:txBody>
      </p:sp>
    </p:spTree>
    <p:extLst>
      <p:ext uri="{BB962C8B-B14F-4D97-AF65-F5344CB8AC3E}">
        <p14:creationId xmlns:p14="http://schemas.microsoft.com/office/powerpoint/2010/main" val="139369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E34B9-D354-48DF-9BE0-C4DF5CA01EB4}"/>
              </a:ext>
            </a:extLst>
          </p:cNvPr>
          <p:cNvSpPr>
            <a:spLocks noGrp="1"/>
          </p:cNvSpPr>
          <p:nvPr>
            <p:ph type="title"/>
          </p:nvPr>
        </p:nvSpPr>
        <p:spPr>
          <a:xfrm>
            <a:off x="1289196" y="690589"/>
            <a:ext cx="9293577" cy="1059305"/>
          </a:xfrm>
        </p:spPr>
        <p:txBody>
          <a:bodyPr>
            <a:noAutofit/>
          </a:bodyPr>
          <a:lstStyle/>
          <a:p>
            <a:r>
              <a:rPr lang="en-US" sz="2400" dirty="0"/>
              <a:t>Tips on how to evaluate sources to ensure that you use credible, authoritative, and reliable sources:</a:t>
            </a:r>
            <a:br>
              <a:rPr lang="en-US" sz="2400" dirty="0"/>
            </a:br>
            <a:endParaRPr lang="en-US" sz="2400" dirty="0"/>
          </a:p>
        </p:txBody>
      </p:sp>
      <p:sp>
        <p:nvSpPr>
          <p:cNvPr id="3" name="Content Placeholder 2">
            <a:extLst>
              <a:ext uri="{FF2B5EF4-FFF2-40B4-BE49-F238E27FC236}">
                <a16:creationId xmlns:a16="http://schemas.microsoft.com/office/drawing/2014/main" id="{D0329184-E94E-4D6C-AFDB-1EFBA5104234}"/>
              </a:ext>
            </a:extLst>
          </p:cNvPr>
          <p:cNvSpPr>
            <a:spLocks noGrp="1"/>
          </p:cNvSpPr>
          <p:nvPr>
            <p:ph sz="half" idx="1"/>
          </p:nvPr>
        </p:nvSpPr>
        <p:spPr/>
        <p:txBody>
          <a:bodyPr>
            <a:normAutofit/>
          </a:bodyPr>
          <a:lstStyle/>
          <a:p>
            <a:r>
              <a:rPr lang="en-US" dirty="0"/>
              <a:t>Check with your instructor for questions about the currency of your sources.  The Social Sciences prioritizes the most current up-to-date scholarship.  Some literature reviews published a decade ago may be of less relevance than one that was published with in the year</a:t>
            </a:r>
          </a:p>
        </p:txBody>
      </p:sp>
      <p:sp>
        <p:nvSpPr>
          <p:cNvPr id="4" name="Content Placeholder 3">
            <a:extLst>
              <a:ext uri="{FF2B5EF4-FFF2-40B4-BE49-F238E27FC236}">
                <a16:creationId xmlns:a16="http://schemas.microsoft.com/office/drawing/2014/main" id="{5546FCAE-CE7B-43FF-A5F2-2433FC30187F}"/>
              </a:ext>
            </a:extLst>
          </p:cNvPr>
          <p:cNvSpPr>
            <a:spLocks noGrp="1"/>
          </p:cNvSpPr>
          <p:nvPr>
            <p:ph sz="half" idx="2"/>
          </p:nvPr>
        </p:nvSpPr>
        <p:spPr/>
        <p:txBody>
          <a:bodyPr>
            <a:normAutofit/>
          </a:bodyPr>
          <a:lstStyle/>
          <a:p>
            <a:r>
              <a:rPr lang="en-US" u="sng" dirty="0">
                <a:hlinkClick r:id="rId2"/>
              </a:rPr>
              <a:t>(https://usingsources.fas.harvard.edu/file/3986910)</a:t>
            </a:r>
            <a:endParaRPr lang="en-US" dirty="0"/>
          </a:p>
          <a:p>
            <a:endParaRPr lang="en-US" dirty="0"/>
          </a:p>
        </p:txBody>
      </p:sp>
    </p:spTree>
    <p:extLst>
      <p:ext uri="{BB962C8B-B14F-4D97-AF65-F5344CB8AC3E}">
        <p14:creationId xmlns:p14="http://schemas.microsoft.com/office/powerpoint/2010/main" val="2908538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00209-F89D-4C45-A660-CBCC68980123}"/>
              </a:ext>
            </a:extLst>
          </p:cNvPr>
          <p:cNvSpPr>
            <a:spLocks noGrp="1"/>
          </p:cNvSpPr>
          <p:nvPr>
            <p:ph type="ctrTitle"/>
          </p:nvPr>
        </p:nvSpPr>
        <p:spPr>
          <a:xfrm>
            <a:off x="1774423" y="802299"/>
            <a:ext cx="8637073" cy="1356702"/>
          </a:xfrm>
        </p:spPr>
        <p:txBody>
          <a:bodyPr>
            <a:normAutofit/>
          </a:bodyPr>
          <a:lstStyle/>
          <a:p>
            <a:r>
              <a:rPr lang="en-US" sz="3200" b="1" dirty="0"/>
              <a:t>Seminal Works</a:t>
            </a:r>
            <a:br>
              <a:rPr lang="en-US" sz="3200" dirty="0"/>
            </a:br>
            <a:endParaRPr lang="en-US" sz="3200" dirty="0"/>
          </a:p>
        </p:txBody>
      </p:sp>
      <p:sp>
        <p:nvSpPr>
          <p:cNvPr id="3" name="Subtitle 2">
            <a:extLst>
              <a:ext uri="{FF2B5EF4-FFF2-40B4-BE49-F238E27FC236}">
                <a16:creationId xmlns:a16="http://schemas.microsoft.com/office/drawing/2014/main" id="{BA3AB0CE-D785-4948-ABA0-056FD883E576}"/>
              </a:ext>
            </a:extLst>
          </p:cNvPr>
          <p:cNvSpPr>
            <a:spLocks noGrp="1"/>
          </p:cNvSpPr>
          <p:nvPr>
            <p:ph type="subTitle" idx="1"/>
          </p:nvPr>
        </p:nvSpPr>
        <p:spPr>
          <a:xfrm>
            <a:off x="1774424" y="2159002"/>
            <a:ext cx="8637072" cy="2542694"/>
          </a:xfrm>
        </p:spPr>
        <p:txBody>
          <a:bodyPr>
            <a:normAutofit/>
          </a:bodyPr>
          <a:lstStyle/>
          <a:p>
            <a:r>
              <a:rPr lang="en-US" sz="2400" dirty="0"/>
              <a:t>Definition: Describes books, works, events, and experiences that have a great influence in a particular field. </a:t>
            </a:r>
            <a:r>
              <a:rPr lang="en-US" sz="2400" dirty="0">
                <a:sym typeface="Wingdings" panose="05000000000000000000" pitchFamily="2" charset="2"/>
              </a:rPr>
              <a:t></a:t>
            </a:r>
            <a:br>
              <a:rPr lang="en-US" sz="2400" dirty="0"/>
            </a:br>
            <a:endParaRPr lang="en-US" sz="2400" dirty="0"/>
          </a:p>
        </p:txBody>
      </p:sp>
      <p:pic>
        <p:nvPicPr>
          <p:cNvPr id="5" name="Picture 4">
            <a:extLst>
              <a:ext uri="{FF2B5EF4-FFF2-40B4-BE49-F238E27FC236}">
                <a16:creationId xmlns:a16="http://schemas.microsoft.com/office/drawing/2014/main" id="{CB16E602-3387-48D8-B44E-1C9722999FD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053943" y="3436982"/>
            <a:ext cx="4864826" cy="3243217"/>
          </a:xfrm>
          <a:prstGeom prst="rect">
            <a:avLst/>
          </a:prstGeom>
          <a:effectLst>
            <a:softEdge rad="571500"/>
          </a:effectLst>
        </p:spPr>
      </p:pic>
      <p:sp>
        <p:nvSpPr>
          <p:cNvPr id="8" name="TextBox 7">
            <a:extLst>
              <a:ext uri="{FF2B5EF4-FFF2-40B4-BE49-F238E27FC236}">
                <a16:creationId xmlns:a16="http://schemas.microsoft.com/office/drawing/2014/main" id="{B9FA465D-2559-4B97-B8D3-E38921287106}"/>
              </a:ext>
            </a:extLst>
          </p:cNvPr>
          <p:cNvSpPr txBox="1"/>
          <p:nvPr/>
        </p:nvSpPr>
        <p:spPr>
          <a:xfrm>
            <a:off x="1219200" y="6609806"/>
            <a:ext cx="9714411" cy="230832"/>
          </a:xfrm>
          <a:prstGeom prst="rect">
            <a:avLst/>
          </a:prstGeom>
          <a:noFill/>
        </p:spPr>
        <p:txBody>
          <a:bodyPr wrap="square" rtlCol="0">
            <a:spAutoFit/>
          </a:bodyPr>
          <a:lstStyle/>
          <a:p>
            <a:r>
              <a:rPr lang="en-US" sz="900">
                <a:hlinkClick r:id="rId4" tooltip="https://www.bundabergnow.com/2020/12/31/queensland-illegal-fireworks-warning-new-year/"/>
              </a:rPr>
              <a:t>This Photo</a:t>
            </a:r>
            <a:r>
              <a:rPr lang="en-US" sz="900"/>
              <a:t> by Unknown Author is licensed under </a:t>
            </a:r>
            <a:r>
              <a:rPr lang="en-US" sz="900">
                <a:hlinkClick r:id="rId5" tooltip="https://creativecommons.org/licenses/by/3.0/"/>
              </a:rPr>
              <a:t>CC BY</a:t>
            </a:r>
            <a:endParaRPr lang="en-US" sz="900"/>
          </a:p>
        </p:txBody>
      </p:sp>
    </p:spTree>
    <p:extLst>
      <p:ext uri="{BB962C8B-B14F-4D97-AF65-F5344CB8AC3E}">
        <p14:creationId xmlns:p14="http://schemas.microsoft.com/office/powerpoint/2010/main" val="353210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C60AB-33B5-40A6-A861-A8D3DA2C35B5}"/>
              </a:ext>
            </a:extLst>
          </p:cNvPr>
          <p:cNvSpPr>
            <a:spLocks noGrp="1"/>
          </p:cNvSpPr>
          <p:nvPr>
            <p:ph type="title"/>
          </p:nvPr>
        </p:nvSpPr>
        <p:spPr/>
        <p:txBody>
          <a:bodyPr/>
          <a:lstStyle/>
          <a:p>
            <a:r>
              <a:rPr lang="en-US" b="1" dirty="0"/>
              <a:t>Seminal Works</a:t>
            </a:r>
            <a:endParaRPr lang="en-US" dirty="0"/>
          </a:p>
        </p:txBody>
      </p:sp>
      <p:sp>
        <p:nvSpPr>
          <p:cNvPr id="3" name="Content Placeholder 2">
            <a:extLst>
              <a:ext uri="{FF2B5EF4-FFF2-40B4-BE49-F238E27FC236}">
                <a16:creationId xmlns:a16="http://schemas.microsoft.com/office/drawing/2014/main" id="{BB49169A-CCF2-4B45-875D-96D3E7D73E20}"/>
              </a:ext>
            </a:extLst>
          </p:cNvPr>
          <p:cNvSpPr>
            <a:spLocks noGrp="1"/>
          </p:cNvSpPr>
          <p:nvPr>
            <p:ph idx="1"/>
          </p:nvPr>
        </p:nvSpPr>
        <p:spPr/>
        <p:txBody>
          <a:bodyPr/>
          <a:lstStyle/>
          <a:p>
            <a:pPr lvl="0"/>
            <a:r>
              <a:rPr lang="en-US" dirty="0"/>
              <a:t>These works are “landmark” or are pivotal to the study</a:t>
            </a:r>
          </a:p>
          <a:p>
            <a:pPr lvl="0"/>
            <a:r>
              <a:rPr lang="en-US" dirty="0"/>
              <a:t>These are articles that present an initial idea of great importance with in a particular discipline</a:t>
            </a:r>
          </a:p>
          <a:p>
            <a:r>
              <a:rPr lang="en-US" dirty="0"/>
              <a:t>Seminal works lead to a much higher level of understanding in the field</a:t>
            </a:r>
          </a:p>
          <a:p>
            <a:pPr lvl="0"/>
            <a:r>
              <a:rPr lang="en-US" dirty="0"/>
              <a:t>There is entirely new research done in the field of study</a:t>
            </a:r>
          </a:p>
          <a:p>
            <a:pPr lvl="0"/>
            <a:r>
              <a:rPr lang="en-US" dirty="0"/>
              <a:t>There is a paradigm shift within the field of study</a:t>
            </a:r>
          </a:p>
          <a:p>
            <a:endParaRPr lang="en-US" dirty="0"/>
          </a:p>
        </p:txBody>
      </p:sp>
    </p:spTree>
    <p:extLst>
      <p:ext uri="{BB962C8B-B14F-4D97-AF65-F5344CB8AC3E}">
        <p14:creationId xmlns:p14="http://schemas.microsoft.com/office/powerpoint/2010/main" val="19879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46AC6-98E5-4B9B-9019-9D5DC8C1A733}"/>
              </a:ext>
            </a:extLst>
          </p:cNvPr>
          <p:cNvSpPr>
            <a:spLocks noGrp="1"/>
          </p:cNvSpPr>
          <p:nvPr>
            <p:ph type="title"/>
          </p:nvPr>
        </p:nvSpPr>
        <p:spPr/>
        <p:txBody>
          <a:bodyPr/>
          <a:lstStyle/>
          <a:p>
            <a:r>
              <a:rPr lang="en-US" b="1" dirty="0"/>
              <a:t>Seminal Works</a:t>
            </a:r>
            <a:endParaRPr lang="en-US" dirty="0"/>
          </a:p>
        </p:txBody>
      </p:sp>
      <p:sp>
        <p:nvSpPr>
          <p:cNvPr id="3" name="Content Placeholder 2">
            <a:extLst>
              <a:ext uri="{FF2B5EF4-FFF2-40B4-BE49-F238E27FC236}">
                <a16:creationId xmlns:a16="http://schemas.microsoft.com/office/drawing/2014/main" id="{6BB4B076-80F0-47C8-B581-7245F9FCB92D}"/>
              </a:ext>
            </a:extLst>
          </p:cNvPr>
          <p:cNvSpPr>
            <a:spLocks noGrp="1"/>
          </p:cNvSpPr>
          <p:nvPr>
            <p:ph idx="1"/>
          </p:nvPr>
        </p:nvSpPr>
        <p:spPr/>
        <p:txBody>
          <a:bodyPr/>
          <a:lstStyle/>
          <a:p>
            <a:r>
              <a:rPr lang="en-US" dirty="0"/>
              <a:t>Example of Seminal Works:</a:t>
            </a:r>
          </a:p>
          <a:p>
            <a:pPr lvl="0"/>
            <a:r>
              <a:rPr lang="en-US" dirty="0"/>
              <a:t>Allport, Gordon W. 1954 “The Nature of Prejudice”: A seminal text in Sociology of the psychology of discrimination  (</a:t>
            </a:r>
            <a:r>
              <a:rPr lang="en-US" u="sng" dirty="0">
                <a:hlinkClick r:id="rId2"/>
              </a:rPr>
              <a:t>www.oxfordbibliographies.com</a:t>
            </a:r>
            <a:r>
              <a:rPr lang="en-US" dirty="0"/>
              <a:t>).</a:t>
            </a:r>
          </a:p>
          <a:p>
            <a:pPr marL="0" indent="0">
              <a:buNone/>
            </a:pPr>
            <a:endParaRPr lang="en-US" dirty="0"/>
          </a:p>
        </p:txBody>
      </p:sp>
    </p:spTree>
    <p:extLst>
      <p:ext uri="{BB962C8B-B14F-4D97-AF65-F5344CB8AC3E}">
        <p14:creationId xmlns:p14="http://schemas.microsoft.com/office/powerpoint/2010/main" val="315964715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765147C4C02149973F6B861B4C37B6" ma:contentTypeVersion="13" ma:contentTypeDescription="Create a new document." ma:contentTypeScope="" ma:versionID="b568ed650f0795c8e32cccd323c1b25a">
  <xsd:schema xmlns:xsd="http://www.w3.org/2001/XMLSchema" xmlns:xs="http://www.w3.org/2001/XMLSchema" xmlns:p="http://schemas.microsoft.com/office/2006/metadata/properties" xmlns:ns2="64e355a5-a467-47cd-b316-20003c7d7e96" xmlns:ns3="b48a6d0b-5e35-4705-b62b-2536095eb1e0" targetNamespace="http://schemas.microsoft.com/office/2006/metadata/properties" ma:root="true" ma:fieldsID="b93b24e70a050351a37272755727d6f7" ns2:_="" ns3:_="">
    <xsd:import namespace="64e355a5-a467-47cd-b316-20003c7d7e96"/>
    <xsd:import namespace="b48a6d0b-5e35-4705-b62b-2536095eb1e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355a5-a467-47cd-b316-20003c7d7e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846207a-1d4e-4a49-bc18-9a82a53f2e6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Details" ma:index="20" nillable="true" ma:displayName="Details" ma:description="Presented by Diana Allen - This module will assist in identifying complete sentences, thus eliminating the use of fragments and run-ons in college writing." ma:format="Dropdown" ma:internalName="Detail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8a6d0b-5e35-4705-b62b-2536095eb1e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4208397-091f-48db-b886-e0e57f1b19e2}" ma:internalName="TaxCatchAll" ma:showField="CatchAllData" ma:web="b48a6d0b-5e35-4705-b62b-2536095eb1e0">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48a6d0b-5e35-4705-b62b-2536095eb1e0" xsi:nil="true"/>
    <lcf76f155ced4ddcb4097134ff3c332f xmlns="64e355a5-a467-47cd-b316-20003c7d7e96">
      <Terms xmlns="http://schemas.microsoft.com/office/infopath/2007/PartnerControls"/>
    </lcf76f155ced4ddcb4097134ff3c332f>
    <Details xmlns="64e355a5-a467-47cd-b316-20003c7d7e96" xsi:nil="true"/>
  </documentManagement>
</p:properties>
</file>

<file path=customXml/itemProps1.xml><?xml version="1.0" encoding="utf-8"?>
<ds:datastoreItem xmlns:ds="http://schemas.openxmlformats.org/officeDocument/2006/customXml" ds:itemID="{480D2BD1-A28D-4DF7-9F24-C36A6ECA7F3C}"/>
</file>

<file path=customXml/itemProps2.xml><?xml version="1.0" encoding="utf-8"?>
<ds:datastoreItem xmlns:ds="http://schemas.openxmlformats.org/officeDocument/2006/customXml" ds:itemID="{AAB5C387-3B9D-48AF-AC90-0EE3FF205F5A}"/>
</file>

<file path=customXml/itemProps3.xml><?xml version="1.0" encoding="utf-8"?>
<ds:datastoreItem xmlns:ds="http://schemas.openxmlformats.org/officeDocument/2006/customXml" ds:itemID="{3F2FCB86-8618-4705-89E5-76E8AAAADE51}"/>
</file>

<file path=docProps/app.xml><?xml version="1.0" encoding="utf-8"?>
<Properties xmlns="http://schemas.openxmlformats.org/officeDocument/2006/extended-properties" xmlns:vt="http://schemas.openxmlformats.org/officeDocument/2006/docPropsVTypes">
  <Template>TM10001114[[fn=Gallery]]</Template>
  <TotalTime>252</TotalTime>
  <Words>397</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Rockwell</vt:lpstr>
      <vt:lpstr>Wingdings</vt:lpstr>
      <vt:lpstr>Gallery</vt:lpstr>
      <vt:lpstr>Currency of Sources and Seminal works</vt:lpstr>
      <vt:lpstr>Currency of Sources </vt:lpstr>
      <vt:lpstr>Tips on how to evaluate sources to ensure that you use credible, authoritative, and reliable sources: </vt:lpstr>
      <vt:lpstr>Tips on how to evaluate sources to ensure that you use credible, authoritative, and reliable sources: </vt:lpstr>
      <vt:lpstr>Seminal Works </vt:lpstr>
      <vt:lpstr>Seminal Works</vt:lpstr>
      <vt:lpstr>Seminal Works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Currency of Sources and Seminal works</dc:title>
  <dc:creator>India Wilcox</dc:creator>
  <cp:lastModifiedBy>India Wilcox</cp:lastModifiedBy>
  <cp:revision>5</cp:revision>
  <dcterms:created xsi:type="dcterms:W3CDTF">2023-05-16T15:13:42Z</dcterms:created>
  <dcterms:modified xsi:type="dcterms:W3CDTF">2023-05-16T19:26:12Z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0x0101005A765147C4C02149973F6B861B4C37B6</vt:lpwstr>
  </property>
</Properties>
</file>