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embeddedFontLst>
    <p:embeddedFont>
      <p:font typeface="Comfortaa" panose="020B0604020202020204" charset="0"/>
      <p:regular r:id="rId13"/>
      <p:bold r:id="rId14"/>
    </p:embeddedFont>
    <p:embeddedFont>
      <p:font typeface="Georgia" panose="02040502050405020303" pitchFamily="18" charset="0"/>
      <p:regular r:id="rId15"/>
      <p:bold r:id="rId16"/>
      <p:italic r:id="rId17"/>
      <p:boldItalic r:id="rId18"/>
    </p:embeddedFont>
    <p:embeddedFont>
      <p:font typeface="Londrina Outline" panose="020B0604020202020204" charset="0"/>
      <p:regular r:id="rId19"/>
    </p:embeddedFont>
    <p:embeddedFont>
      <p:font typeface="Londrina Solid" panose="020B0604020202020204" charset="0"/>
      <p:regular r:id="rId20"/>
    </p:embeddedFont>
    <p:embeddedFont>
      <p:font typeface="Luckiest Guy" panose="020B0604020202020204" charset="0"/>
      <p:regular r:id="rId21"/>
    </p:embeddedFont>
    <p:embeddedFont>
      <p:font typeface="Sacramento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566BA6-7725-48DB-981F-85AEB4CF947C}">
  <a:tblStyle styleId="{DD566BA6-7725-48DB-981F-85AEB4CF94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69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bd8b008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bd8b008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b4c66b17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b4c66b17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bd8b008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bd8b0084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c672c8d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c672c8dd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c672c8dd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c672c8dd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672c8dd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672c8dd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672c8dd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c672c8dd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bd8b0084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bd8b0084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bd8b0084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bd8b0084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5">
            <a:alphaModFix/>
          </a:blip>
          <a:srcRect l="21482" t="48255" b="7578"/>
          <a:stretch/>
        </p:blipFill>
        <p:spPr>
          <a:xfrm>
            <a:off x="329800" y="3415625"/>
            <a:ext cx="1752600" cy="17526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" name="Google Shape;55;p13"/>
          <p:cNvSpPr txBox="1"/>
          <p:nvPr/>
        </p:nvSpPr>
        <p:spPr>
          <a:xfrm>
            <a:off x="-50" y="326950"/>
            <a:ext cx="91440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0">
                <a:latin typeface="Londrina Outline"/>
                <a:ea typeface="Londrina Outline"/>
                <a:cs typeface="Londrina Outline"/>
                <a:sym typeface="Londrina Outline"/>
              </a:rPr>
              <a:t>Grammar</a:t>
            </a:r>
            <a:endParaRPr sz="17000">
              <a:latin typeface="Londrina Outline"/>
              <a:ea typeface="Londrina Outline"/>
              <a:cs typeface="Londrina Outline"/>
              <a:sym typeface="Londrina Outlin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1350" y="455250"/>
            <a:ext cx="9144000" cy="2208900"/>
          </a:xfrm>
          <a:prstGeom prst="rect">
            <a:avLst/>
          </a:prstGeom>
          <a:noFill/>
          <a:ln>
            <a:noFill/>
          </a:ln>
          <a:effectLst>
            <a:outerShdw blurRad="1271588" dist="180975" dir="180000" algn="bl" rotWithShape="0">
              <a:srgbClr val="EFEFEF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</a:t>
            </a:r>
            <a:r>
              <a:rPr lang="en" sz="17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</a:t>
            </a:r>
            <a:r>
              <a:rPr lang="en" sz="17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</a:t>
            </a:r>
            <a:r>
              <a:rPr lang="en" sz="17000">
                <a:solidFill>
                  <a:srgbClr val="00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</a:t>
            </a:r>
            <a:r>
              <a:rPr lang="en" sz="17000">
                <a:solidFill>
                  <a:srgbClr val="00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</a:t>
            </a:r>
            <a:r>
              <a:rPr lang="en" sz="17000">
                <a:solidFill>
                  <a:srgbClr val="FF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</a:t>
            </a:r>
            <a:r>
              <a:rPr lang="en" sz="17000">
                <a:solidFill>
                  <a:srgbClr val="FF99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</a:t>
            </a:r>
            <a:endParaRPr sz="17000">
              <a:solidFill>
                <a:srgbClr val="FF99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957700" y="-25075"/>
            <a:ext cx="30063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Londrina Solid"/>
                <a:ea typeface="Londrina Solid"/>
                <a:cs typeface="Londrina Solid"/>
                <a:sym typeface="Londrina Solid"/>
              </a:rPr>
              <a:t>The</a:t>
            </a:r>
            <a:endParaRPr sz="72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100700" y="2081150"/>
            <a:ext cx="88044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 b="1">
                <a:latin typeface="Sacramento"/>
                <a:ea typeface="Sacramento"/>
                <a:cs typeface="Sacramento"/>
                <a:sym typeface="Sacramento"/>
              </a:rPr>
              <a:t>S</a:t>
            </a:r>
            <a:r>
              <a:rPr lang="en" sz="20000">
                <a:latin typeface="Sacramento"/>
                <a:ea typeface="Sacramento"/>
                <a:cs typeface="Sacramento"/>
                <a:sym typeface="Sacramento"/>
              </a:rPr>
              <a:t>eries</a:t>
            </a:r>
            <a:endParaRPr sz="20000">
              <a:latin typeface="Sacramento"/>
              <a:ea typeface="Sacramento"/>
              <a:cs typeface="Sacramento"/>
              <a:sym typeface="Sacramento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l="51342" t="59611" r="29534" b="23164"/>
          <a:stretch/>
        </p:blipFill>
        <p:spPr>
          <a:xfrm>
            <a:off x="541373" y="2361950"/>
            <a:ext cx="4030624" cy="18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798" y="2647950"/>
            <a:ext cx="1662602" cy="24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 rot="-289150">
            <a:off x="1380644" y="2680874"/>
            <a:ext cx="128554" cy="544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/>
          <p:nvPr/>
        </p:nvSpPr>
        <p:spPr>
          <a:xfrm rot="-289150">
            <a:off x="1397319" y="2653249"/>
            <a:ext cx="128554" cy="544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465175" y="3913450"/>
            <a:ext cx="1496100" cy="901200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FFFFFF">
                <a:alpha val="9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ndrina Solid"/>
                <a:ea typeface="Londrina Solid"/>
                <a:cs typeface="Londrina Solid"/>
                <a:sym typeface="Londrina Solid"/>
              </a:rPr>
              <a:t>Using</a:t>
            </a:r>
            <a:endParaRPr sz="24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ndrina Solid"/>
                <a:ea typeface="Londrina Solid"/>
                <a:cs typeface="Londrina Solid"/>
                <a:sym typeface="Londrina Solid"/>
              </a:rPr>
              <a:t>Commas</a:t>
            </a:r>
            <a:endParaRPr sz="24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ndrina Solid"/>
                <a:ea typeface="Londrina Solid"/>
                <a:cs typeface="Londrina Solid"/>
                <a:sym typeface="Londrina Solid"/>
              </a:rPr>
              <a:t>Correctly </a:t>
            </a:r>
            <a:r>
              <a:rPr lang="en"/>
              <a:t> </a:t>
            </a:r>
            <a:endParaRPr/>
          </a:p>
        </p:txBody>
      </p:sp>
      <p:sp>
        <p:nvSpPr>
          <p:cNvPr id="64" name="Google Shape;64;p13"/>
          <p:cNvSpPr txBox="1"/>
          <p:nvPr/>
        </p:nvSpPr>
        <p:spPr>
          <a:xfrm>
            <a:off x="5052020" y="3791700"/>
            <a:ext cx="382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Presented by Diana Allen for GMC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Adapted from Savannah Kepley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Questions can be directed to dallen@gmc.edu</a:t>
            </a:r>
            <a:endParaRPr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30A7FC-FE10-4CF8-A337-AAA9B4C45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4"/>
    </mc:Choice>
    <mc:Fallback>
      <p:transition spd="slow" advTm="3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/>
          <p:nvPr/>
        </p:nvSpPr>
        <p:spPr>
          <a:xfrm>
            <a:off x="-34100" y="393625"/>
            <a:ext cx="9178200" cy="36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-72450" y="116800"/>
            <a:ext cx="33255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 txBox="1"/>
          <p:nvPr/>
        </p:nvSpPr>
        <p:spPr>
          <a:xfrm>
            <a:off x="23250" y="116800"/>
            <a:ext cx="32298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Londrina Outline"/>
                <a:ea typeface="Londrina Outline"/>
                <a:cs typeface="Londrina Outline"/>
                <a:sym typeface="Londrina Outline"/>
              </a:rPr>
              <a:t>Practice #3</a:t>
            </a:r>
            <a:endParaRPr sz="5000">
              <a:latin typeface="Londrina Outline"/>
              <a:ea typeface="Londrina Outline"/>
              <a:cs typeface="Londrina Outline"/>
              <a:sym typeface="Londrina Outline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54864" y="116800"/>
            <a:ext cx="3156900" cy="892500"/>
          </a:xfrm>
          <a:prstGeom prst="rect">
            <a:avLst/>
          </a:prstGeom>
          <a:noFill/>
          <a:ln>
            <a:noFill/>
          </a:ln>
          <a:effectLst>
            <a:outerShdw blurRad="357188" dist="142875" dir="1500000" algn="bl" rotWithShape="0">
              <a:srgbClr val="F3F3F3">
                <a:alpha val="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</a:t>
            </a:r>
            <a:r>
              <a:rPr lang="en" sz="5000">
                <a:solidFill>
                  <a:srgbClr val="00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00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</a:t>
            </a:r>
            <a:r>
              <a:rPr lang="en" sz="5000">
                <a:solidFill>
                  <a:srgbClr val="FF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</a:t>
            </a:r>
            <a:r>
              <a:rPr lang="en" sz="5000">
                <a:solidFill>
                  <a:srgbClr val="FF99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 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#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5000">
              <a:solidFill>
                <a:srgbClr val="FF00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aphicFrame>
        <p:nvGraphicFramePr>
          <p:cNvPr id="224" name="Google Shape;224;p23"/>
          <p:cNvGraphicFramePr/>
          <p:nvPr/>
        </p:nvGraphicFramePr>
        <p:xfrm>
          <a:off x="136600" y="1534075"/>
          <a:ext cx="8870800" cy="3326808"/>
        </p:xfrm>
        <a:graphic>
          <a:graphicData uri="http://schemas.openxmlformats.org/drawingml/2006/table">
            <a:tbl>
              <a:tblPr>
                <a:noFill/>
                <a:tableStyleId>{DD566BA6-7725-48DB-981F-85AEB4CF947C}</a:tableStyleId>
              </a:tblPr>
              <a:tblGrid>
                <a:gridCol w="500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1. Even though Alex pleaded and cried his dad took away his cell phone as punishment for skipping school.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2. Branch the messiest eater in the family spewed food particles across the table while he talked animatedly.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3. Sam I am glad you were able to make it to class on time.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4. After my grandfather passed away my grandmother sold all of her possessions bought a BMW convertible and traveled across the country. 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5. I crushed the golf ball off the tee box but it went into the water trap.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 sz="13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" name="Google Shape;2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50" y="0"/>
            <a:ext cx="1619375" cy="16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5194875" y="219550"/>
            <a:ext cx="13737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1: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Identify the comma rule needed.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0838" y="-13"/>
            <a:ext cx="1619375" cy="1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/>
        </p:nvSpPr>
        <p:spPr>
          <a:xfrm>
            <a:off x="7125825" y="159775"/>
            <a:ext cx="1169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2: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Rewrite the sentence.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3694225" y="343825"/>
            <a:ext cx="1373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</a:rPr>
              <a:t>Directions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230" name="Google Shape;230;p23">
            <a:hlinkClick r:id="rId5" action="ppaction://hlinksldjump"/>
          </p:cNvPr>
          <p:cNvSpPr txBox="1"/>
          <p:nvPr/>
        </p:nvSpPr>
        <p:spPr>
          <a:xfrm>
            <a:off x="8160875" y="-59675"/>
            <a:ext cx="1213500" cy="4035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/>
            </a:outerShdw>
          </a:effectLst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  <a:latin typeface="Luckiest Guy"/>
                <a:ea typeface="Luckiest Guy"/>
                <a:cs typeface="Luckiest Guy"/>
                <a:sym typeface="Luckiest Guy"/>
              </a:rPr>
              <a:t>G</a:t>
            </a:r>
            <a:r>
              <a:rPr lang="en" sz="1200">
                <a:solidFill>
                  <a:srgbClr val="9900FF"/>
                </a:solidFill>
                <a:latin typeface="Luckiest Guy"/>
                <a:ea typeface="Luckiest Guy"/>
                <a:cs typeface="Luckiest Guy"/>
                <a:sym typeface="Luckiest Guy"/>
              </a:rPr>
              <a:t>O </a:t>
            </a:r>
            <a:r>
              <a:rPr lang="en" sz="12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B</a:t>
            </a:r>
            <a:r>
              <a:rPr lang="en" sz="1200">
                <a:solidFill>
                  <a:srgbClr val="00FFFF"/>
                </a:solidFill>
                <a:latin typeface="Luckiest Guy"/>
                <a:ea typeface="Luckiest Guy"/>
                <a:cs typeface="Luckiest Guy"/>
                <a:sym typeface="Luckiest Guy"/>
              </a:rPr>
              <a:t>A</a:t>
            </a:r>
            <a:r>
              <a:rPr lang="en" sz="1200">
                <a:solidFill>
                  <a:srgbClr val="00FF00"/>
                </a:solidFill>
                <a:latin typeface="Luckiest Guy"/>
                <a:ea typeface="Luckiest Guy"/>
                <a:cs typeface="Luckiest Guy"/>
                <a:sym typeface="Luckiest Guy"/>
              </a:rPr>
              <a:t>C</a:t>
            </a:r>
            <a:r>
              <a:rPr lang="en" sz="12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K</a:t>
            </a:r>
            <a:r>
              <a:rPr lang="en" sz="1200">
                <a:latin typeface="Luckiest Guy"/>
                <a:ea typeface="Luckiest Guy"/>
                <a:cs typeface="Luckiest Guy"/>
                <a:sym typeface="Luckiest Guy"/>
              </a:rPr>
              <a:t> </a:t>
            </a:r>
            <a:endParaRPr sz="12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5"/>
          <p:cNvGrpSpPr/>
          <p:nvPr/>
        </p:nvGrpSpPr>
        <p:grpSpPr>
          <a:xfrm rot="-132050">
            <a:off x="211802" y="197950"/>
            <a:ext cx="3387317" cy="4708353"/>
            <a:chOff x="211800" y="197975"/>
            <a:chExt cx="3387528" cy="4708647"/>
          </a:xfrm>
        </p:grpSpPr>
        <p:pic>
          <p:nvPicPr>
            <p:cNvPr id="80" name="Google Shape;80;p15"/>
            <p:cNvPicPr preferRelativeResize="0"/>
            <p:nvPr/>
          </p:nvPicPr>
          <p:blipFill rotWithShape="1">
            <a:blip r:embed="rId6">
              <a:alphaModFix/>
            </a:blip>
            <a:srcRect l="21482" t="48255" r="46743" b="7578"/>
            <a:stretch/>
          </p:blipFill>
          <p:spPr>
            <a:xfrm>
              <a:off x="211800" y="197975"/>
              <a:ext cx="3387528" cy="470864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1" name="Google Shape;81;p15"/>
            <p:cNvSpPr txBox="1"/>
            <p:nvPr/>
          </p:nvSpPr>
          <p:spPr>
            <a:xfrm>
              <a:off x="428063" y="353750"/>
              <a:ext cx="2955000" cy="43971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32442">
            <a:off x="663223" y="-4331"/>
            <a:ext cx="2185353" cy="53016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 rot="-132408">
            <a:off x="491381" y="486494"/>
            <a:ext cx="2828097" cy="63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latin typeface="Londrina Solid"/>
                <a:ea typeface="Londrina Solid"/>
                <a:cs typeface="Londrina Solid"/>
                <a:sym typeface="Londrina Solid"/>
              </a:rPr>
              <a:t>Comma</a:t>
            </a:r>
            <a:r>
              <a:rPr lang="en" sz="4800"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48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84" name="Google Shape;84;p15"/>
          <p:cNvSpPr txBox="1"/>
          <p:nvPr/>
        </p:nvSpPr>
        <p:spPr>
          <a:xfrm rot="-131562">
            <a:off x="410324" y="1502155"/>
            <a:ext cx="2869801" cy="54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A punctuation mark that separates words, clauses, or ideas within a sentence.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141675" y="432275"/>
            <a:ext cx="43032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ndrina Solid"/>
                <a:ea typeface="Londrina Solid"/>
                <a:cs typeface="Londrina Solid"/>
                <a:sym typeface="Londrina Solid"/>
              </a:rPr>
              <a:t>Commas Matter!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675" y="1227900"/>
            <a:ext cx="3595189" cy="35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E07EF6-6D76-43E4-8218-FFF0A60ECC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74"/>
    </mc:Choice>
    <mc:Fallback>
      <p:transition spd="slow" advTm="5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5750" y="3481525"/>
            <a:ext cx="9144000" cy="89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13" y="2771425"/>
            <a:ext cx="2200224" cy="22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7">
            <a:alphaModFix/>
          </a:blip>
          <a:srcRect l="21482" t="59340" b="28762"/>
          <a:stretch/>
        </p:blipFill>
        <p:spPr>
          <a:xfrm>
            <a:off x="0" y="1291000"/>
            <a:ext cx="9144000" cy="138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16"/>
          <p:cNvSpPr/>
          <p:nvPr/>
        </p:nvSpPr>
        <p:spPr>
          <a:xfrm>
            <a:off x="-72450" y="116800"/>
            <a:ext cx="25857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16"/>
          <p:cNvGrpSpPr/>
          <p:nvPr/>
        </p:nvGrpSpPr>
        <p:grpSpPr>
          <a:xfrm>
            <a:off x="23250" y="40600"/>
            <a:ext cx="2587020" cy="892500"/>
            <a:chOff x="23250" y="40600"/>
            <a:chExt cx="2587020" cy="892500"/>
          </a:xfrm>
        </p:grpSpPr>
        <p:sp>
          <p:nvSpPr>
            <p:cNvPr id="96" name="Google Shape;96;p16"/>
            <p:cNvSpPr txBox="1"/>
            <p:nvPr/>
          </p:nvSpPr>
          <p:spPr>
            <a:xfrm>
              <a:off x="23250" y="40600"/>
              <a:ext cx="2546700" cy="8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Londrina Outline"/>
                  <a:ea typeface="Londrina Outline"/>
                  <a:cs typeface="Londrina Outline"/>
                  <a:sym typeface="Londrina Outline"/>
                </a:rPr>
                <a:t>Rule #1</a:t>
              </a:r>
              <a:endParaRPr sz="5000">
                <a:latin typeface="Londrina Outline"/>
                <a:ea typeface="Londrina Outline"/>
                <a:cs typeface="Londrina Outline"/>
                <a:sym typeface="Londrina Outline"/>
              </a:endParaRPr>
            </a:p>
          </p:txBody>
        </p:sp>
        <p:sp>
          <p:nvSpPr>
            <p:cNvPr id="97" name="Google Shape;97;p16"/>
            <p:cNvSpPr txBox="1"/>
            <p:nvPr/>
          </p:nvSpPr>
          <p:spPr>
            <a:xfrm>
              <a:off x="63570" y="40600"/>
              <a:ext cx="2546700" cy="892500"/>
            </a:xfrm>
            <a:prstGeom prst="rect">
              <a:avLst/>
            </a:prstGeom>
            <a:noFill/>
            <a:ln>
              <a:noFill/>
            </a:ln>
            <a:effectLst>
              <a:outerShdw blurRad="357188" dist="142875" dir="1500000" algn="bl" rotWithShape="0">
                <a:srgbClr val="F3F3F3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FF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R</a:t>
              </a:r>
              <a:r>
                <a:rPr lang="en" sz="5000">
                  <a:solidFill>
                    <a:srgbClr val="99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u</a:t>
              </a:r>
              <a:r>
                <a:rPr lang="en" sz="5000">
                  <a:solidFill>
                    <a:srgbClr val="00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l</a:t>
              </a:r>
              <a:r>
                <a:rPr lang="en" sz="5000">
                  <a:solidFill>
                    <a:srgbClr val="00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 </a:t>
              </a:r>
              <a:r>
                <a:rPr lang="en" sz="5000">
                  <a:solidFill>
                    <a:srgbClr val="00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#</a:t>
              </a:r>
              <a:r>
                <a:rPr lang="en" sz="5000">
                  <a:solidFill>
                    <a:srgbClr val="FF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1</a:t>
              </a:r>
              <a:endParaRPr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</p:grpSp>
      <p:sp>
        <p:nvSpPr>
          <p:cNvPr id="98" name="Google Shape;98;p16"/>
          <p:cNvSpPr txBox="1"/>
          <p:nvPr/>
        </p:nvSpPr>
        <p:spPr>
          <a:xfrm>
            <a:off x="364650" y="1537600"/>
            <a:ext cx="8414700" cy="89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ondrina Solid"/>
                <a:ea typeface="Londrina Solid"/>
                <a:cs typeface="Londrina Solid"/>
                <a:sym typeface="Londrina Solid"/>
              </a:rPr>
              <a:t>James lied to his mom about doing his homework, but she knew the truth.</a:t>
            </a:r>
            <a:r>
              <a:rPr lang="en" sz="3600">
                <a:latin typeface="Londrina Solid"/>
                <a:ea typeface="Londrina Solid"/>
                <a:cs typeface="Londrina Solid"/>
                <a:sym typeface="Londrina Solid"/>
              </a:rPr>
              <a:t>  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520925" y="3114475"/>
            <a:ext cx="16320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Step 1: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Look for the conjunction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6896175" y="1537600"/>
            <a:ext cx="547800" cy="41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75" y="2769675"/>
            <a:ext cx="2373826" cy="23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2784800" y="3253950"/>
            <a:ext cx="1787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Step 2: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Make sure the clause before and after the  conjunction could be independent sentences. 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5108975" y="2943650"/>
            <a:ext cx="3815100" cy="20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Caution</a:t>
            </a: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Just because there is a conjunction in a sentence doesn’t mean you need a comma.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Example: James slammed the door and did his homework. 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You do not need a comma because you are not joining two complete sentences. 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2894625" y="184050"/>
            <a:ext cx="6029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Use a comma </a:t>
            </a:r>
            <a:r>
              <a:rPr lang="en" sz="160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before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a </a:t>
            </a:r>
            <a:r>
              <a:rPr lang="en" sz="1600" u="sng">
                <a:latin typeface="Comfortaa"/>
                <a:ea typeface="Comfortaa"/>
                <a:cs typeface="Comfortaa"/>
                <a:sym typeface="Comfortaa"/>
              </a:rPr>
              <a:t>coordinating conjunction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(and, but, yet, so, or, nor, for) when it </a:t>
            </a:r>
            <a:r>
              <a:rPr lang="en" sz="1600" u="sng">
                <a:latin typeface="Comfortaa"/>
                <a:ea typeface="Comfortaa"/>
                <a:cs typeface="Comfortaa"/>
                <a:sym typeface="Comfortaa"/>
              </a:rPr>
              <a:t>joins </a:t>
            </a:r>
            <a:endParaRPr sz="1600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Comfortaa"/>
                <a:ea typeface="Comfortaa"/>
                <a:cs typeface="Comfortaa"/>
                <a:sym typeface="Comfortaa"/>
              </a:rPr>
              <a:t>two complete sentences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(independent clauses).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7044725" y="2031625"/>
            <a:ext cx="1531800" cy="540000"/>
          </a:xfrm>
          <a:prstGeom prst="wedgeRoundRectCallout">
            <a:avLst>
              <a:gd name="adj1" fmla="val -60305"/>
              <a:gd name="adj2" fmla="val -74069"/>
              <a:gd name="adj3" fmla="val 0"/>
            </a:avLst>
          </a:prstGeom>
          <a:solidFill>
            <a:srgbClr val="F994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omfortaa"/>
                <a:ea typeface="Comfortaa"/>
                <a:cs typeface="Comfortaa"/>
                <a:sym typeface="Comfortaa"/>
              </a:rPr>
              <a:t>Commas goes before the conjunction</a:t>
            </a:r>
            <a:endParaRPr sz="11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9E16B3-8DC1-47C7-BFC9-B65A05688B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92"/>
    </mc:Choice>
    <mc:Fallback>
      <p:transition spd="slow" advTm="12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5750" y="3481525"/>
            <a:ext cx="9144000" cy="89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13" y="2771425"/>
            <a:ext cx="2200224" cy="22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7">
            <a:alphaModFix/>
          </a:blip>
          <a:srcRect l="21482" t="59340" b="28762"/>
          <a:stretch/>
        </p:blipFill>
        <p:spPr>
          <a:xfrm>
            <a:off x="0" y="1291000"/>
            <a:ext cx="9144000" cy="138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" name="Google Shape;113;p17"/>
          <p:cNvSpPr/>
          <p:nvPr/>
        </p:nvSpPr>
        <p:spPr>
          <a:xfrm>
            <a:off x="-72450" y="116800"/>
            <a:ext cx="25857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7"/>
          <p:cNvGrpSpPr/>
          <p:nvPr/>
        </p:nvGrpSpPr>
        <p:grpSpPr>
          <a:xfrm>
            <a:off x="23250" y="40600"/>
            <a:ext cx="2583295" cy="918000"/>
            <a:chOff x="23250" y="40600"/>
            <a:chExt cx="2583295" cy="918000"/>
          </a:xfrm>
        </p:grpSpPr>
        <p:sp>
          <p:nvSpPr>
            <p:cNvPr id="115" name="Google Shape;115;p17"/>
            <p:cNvSpPr txBox="1"/>
            <p:nvPr/>
          </p:nvSpPr>
          <p:spPr>
            <a:xfrm>
              <a:off x="23250" y="40600"/>
              <a:ext cx="2546700" cy="8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Londrina Outline"/>
                  <a:ea typeface="Londrina Outline"/>
                  <a:cs typeface="Londrina Outline"/>
                  <a:sym typeface="Londrina Outline"/>
                </a:rPr>
                <a:t>Rule #2</a:t>
              </a:r>
              <a:endParaRPr sz="5000">
                <a:latin typeface="Londrina Outline"/>
                <a:ea typeface="Londrina Outline"/>
                <a:cs typeface="Londrina Outline"/>
                <a:sym typeface="Londrina Outline"/>
              </a:endParaRPr>
            </a:p>
          </p:txBody>
        </p:sp>
        <p:sp>
          <p:nvSpPr>
            <p:cNvPr id="116" name="Google Shape;116;p17"/>
            <p:cNvSpPr txBox="1"/>
            <p:nvPr/>
          </p:nvSpPr>
          <p:spPr>
            <a:xfrm>
              <a:off x="59845" y="66100"/>
              <a:ext cx="2546700" cy="892500"/>
            </a:xfrm>
            <a:prstGeom prst="rect">
              <a:avLst/>
            </a:prstGeom>
            <a:noFill/>
            <a:ln>
              <a:noFill/>
            </a:ln>
            <a:effectLst>
              <a:outerShdw blurRad="357188" dist="142875" dir="1500000" algn="bl" rotWithShape="0">
                <a:srgbClr val="F3F3F3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FF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R</a:t>
              </a:r>
              <a:r>
                <a:rPr lang="en" sz="5000">
                  <a:solidFill>
                    <a:srgbClr val="99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u</a:t>
              </a:r>
              <a:r>
                <a:rPr lang="en" sz="5000">
                  <a:solidFill>
                    <a:srgbClr val="00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l</a:t>
              </a:r>
              <a:r>
                <a:rPr lang="en" sz="5000">
                  <a:solidFill>
                    <a:srgbClr val="00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 </a:t>
              </a:r>
              <a:r>
                <a:rPr lang="en" sz="5000">
                  <a:solidFill>
                    <a:srgbClr val="00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#</a:t>
              </a:r>
              <a:r>
                <a:rPr lang="en" sz="5000">
                  <a:solidFill>
                    <a:srgbClr val="FF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2</a:t>
              </a:r>
              <a:endParaRPr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</p:grpSp>
      <p:sp>
        <p:nvSpPr>
          <p:cNvPr id="117" name="Google Shape;117;p17"/>
          <p:cNvSpPr txBox="1"/>
          <p:nvPr/>
        </p:nvSpPr>
        <p:spPr>
          <a:xfrm>
            <a:off x="364650" y="1537600"/>
            <a:ext cx="8414700" cy="89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ondrina Solid"/>
                <a:ea typeface="Londrina Solid"/>
                <a:cs typeface="Londrina Solid"/>
                <a:sym typeface="Londrina Solid"/>
              </a:rPr>
              <a:t>Since James slammed his door, his mom took away his Xbox for the rest of the day.  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520925" y="3114475"/>
            <a:ext cx="16320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Step 1: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ondrina Solid"/>
                <a:ea typeface="Londrina Solid"/>
                <a:cs typeface="Londrina Solid"/>
                <a:sym typeface="Londrina Solid"/>
              </a:rPr>
              <a:t>Look for a subordinating conjunction  at the beginning of a sentence</a:t>
            </a:r>
            <a:endParaRPr sz="15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64650" y="1621225"/>
            <a:ext cx="858900" cy="4104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75" y="2769675"/>
            <a:ext cx="2373826" cy="23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2784800" y="3253950"/>
            <a:ext cx="1787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Step 2: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Put the comma after the dependent clause (there is a natural break when you read 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it aloud)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108975" y="2943650"/>
            <a:ext cx="3815100" cy="20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Tip</a:t>
            </a: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lang="en" sz="1600" u="sng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dependent clause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is one that starts with a </a:t>
            </a:r>
            <a:r>
              <a:rPr lang="en" sz="1600" u="sng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subordinating conjunction,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such as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after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although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as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because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before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if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since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unless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until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when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, or </a:t>
            </a:r>
            <a:r>
              <a:rPr lang="en" sz="1600" i="1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while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6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2894625" y="184050"/>
            <a:ext cx="6029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Use a comma </a:t>
            </a:r>
            <a:r>
              <a:rPr lang="en" sz="220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after</a:t>
            </a:r>
            <a:r>
              <a:rPr lang="en" sz="2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an introductory dependent clause. 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118650" y="2180175"/>
            <a:ext cx="1531800" cy="591300"/>
          </a:xfrm>
          <a:prstGeom prst="wedgeRoundRectCallout">
            <a:avLst>
              <a:gd name="adj1" fmla="val 21519"/>
              <a:gd name="adj2" fmla="val -71003"/>
              <a:gd name="adj3" fmla="val 0"/>
            </a:avLst>
          </a:prstGeom>
          <a:solidFill>
            <a:srgbClr val="F994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omfortaa"/>
                <a:ea typeface="Comfortaa"/>
                <a:cs typeface="Comfortaa"/>
                <a:sym typeface="Comfortaa"/>
              </a:rPr>
              <a:t>This part of the sentence can not stand by itself. </a:t>
            </a:r>
            <a:endParaRPr sz="1100" b="1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25" name="Google Shape;125;p17"/>
          <p:cNvCxnSpPr/>
          <p:nvPr/>
        </p:nvCxnSpPr>
        <p:spPr>
          <a:xfrm>
            <a:off x="364650" y="1979600"/>
            <a:ext cx="4029300" cy="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D76539-A094-4241-A7A9-CF3EA4E80D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02"/>
    </mc:Choice>
    <mc:Fallback>
      <p:transition spd="slow" advTm="12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5750" y="3481525"/>
            <a:ext cx="9144000" cy="89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13" y="2771425"/>
            <a:ext cx="2200224" cy="22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7">
            <a:alphaModFix/>
          </a:blip>
          <a:srcRect l="21482" t="59340" b="28762"/>
          <a:stretch/>
        </p:blipFill>
        <p:spPr>
          <a:xfrm>
            <a:off x="0" y="1291000"/>
            <a:ext cx="9144000" cy="138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Google Shape;133;p18"/>
          <p:cNvSpPr/>
          <p:nvPr/>
        </p:nvSpPr>
        <p:spPr>
          <a:xfrm>
            <a:off x="-72450" y="116800"/>
            <a:ext cx="25857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23250" y="40600"/>
            <a:ext cx="2587020" cy="895688"/>
            <a:chOff x="23250" y="40600"/>
            <a:chExt cx="2587020" cy="895688"/>
          </a:xfrm>
        </p:grpSpPr>
        <p:sp>
          <p:nvSpPr>
            <p:cNvPr id="135" name="Google Shape;135;p18"/>
            <p:cNvSpPr txBox="1"/>
            <p:nvPr/>
          </p:nvSpPr>
          <p:spPr>
            <a:xfrm>
              <a:off x="23250" y="40600"/>
              <a:ext cx="2546700" cy="8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Londrina Outline"/>
                  <a:ea typeface="Londrina Outline"/>
                  <a:cs typeface="Londrina Outline"/>
                  <a:sym typeface="Londrina Outline"/>
                </a:rPr>
                <a:t>Rule #3</a:t>
              </a:r>
              <a:endParaRPr sz="5000">
                <a:latin typeface="Londrina Outline"/>
                <a:ea typeface="Londrina Outline"/>
                <a:cs typeface="Londrina Outline"/>
                <a:sym typeface="Londrina Outline"/>
              </a:endParaRPr>
            </a:p>
          </p:txBody>
        </p:sp>
        <p:sp>
          <p:nvSpPr>
            <p:cNvPr id="136" name="Google Shape;136;p18"/>
            <p:cNvSpPr txBox="1"/>
            <p:nvPr/>
          </p:nvSpPr>
          <p:spPr>
            <a:xfrm>
              <a:off x="63570" y="43788"/>
              <a:ext cx="2546700" cy="892500"/>
            </a:xfrm>
            <a:prstGeom prst="rect">
              <a:avLst/>
            </a:prstGeom>
            <a:noFill/>
            <a:ln>
              <a:noFill/>
            </a:ln>
            <a:effectLst>
              <a:outerShdw blurRad="357188" dist="142875" dir="1500000" algn="bl" rotWithShape="0">
                <a:srgbClr val="F3F3F3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FF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R</a:t>
              </a:r>
              <a:r>
                <a:rPr lang="en" sz="5000">
                  <a:solidFill>
                    <a:srgbClr val="99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u</a:t>
              </a:r>
              <a:r>
                <a:rPr lang="en" sz="5000">
                  <a:solidFill>
                    <a:srgbClr val="00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l</a:t>
              </a:r>
              <a:r>
                <a:rPr lang="en" sz="5000">
                  <a:solidFill>
                    <a:srgbClr val="00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 </a:t>
              </a:r>
              <a:r>
                <a:rPr lang="en" sz="5000">
                  <a:solidFill>
                    <a:srgbClr val="00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#</a:t>
              </a:r>
              <a:r>
                <a:rPr lang="en" sz="5000">
                  <a:solidFill>
                    <a:srgbClr val="FF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3</a:t>
              </a:r>
              <a:endParaRPr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</p:grpSp>
      <p:sp>
        <p:nvSpPr>
          <p:cNvPr id="137" name="Google Shape;137;p18"/>
          <p:cNvSpPr txBox="1"/>
          <p:nvPr/>
        </p:nvSpPr>
        <p:spPr>
          <a:xfrm>
            <a:off x="364650" y="1537600"/>
            <a:ext cx="8414700" cy="89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ondrina Solid"/>
                <a:ea typeface="Londrina Solid"/>
                <a:cs typeface="Londrina Solid"/>
                <a:sym typeface="Londrina Solid"/>
              </a:rPr>
              <a:t>James searched through his book bag, his desk, and under his bed for his homework assignment. 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520925" y="3114475"/>
            <a:ext cx="16320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Step 1: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Look for 3 or more items in a series.</a:t>
            </a:r>
            <a:r>
              <a:rPr lang="en" sz="1500"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15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4308625" y="1593650"/>
            <a:ext cx="11901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75" y="2769675"/>
            <a:ext cx="2373826" cy="23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2784800" y="3177750"/>
            <a:ext cx="1787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Step 2: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Put a comma </a:t>
            </a:r>
            <a:r>
              <a:rPr lang="en" sz="1800" u="sng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after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 each item in the list, except for the last one.</a:t>
            </a:r>
            <a:endParaRPr sz="22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5108975" y="2943650"/>
            <a:ext cx="3815100" cy="20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Warning</a:t>
            </a:r>
            <a:r>
              <a:rPr lang="en" sz="10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Do not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put a comma in front of the first item on the list.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Incorrect: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James searched through his, book bag, his desk, and under his bed for his homework.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2894625" y="184050"/>
            <a:ext cx="6029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Use a comma to separate each item in a series (a group of 3 or more items). 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7109675" y="2098250"/>
            <a:ext cx="1787100" cy="751200"/>
          </a:xfrm>
          <a:prstGeom prst="wedgeRoundRectCallout">
            <a:avLst>
              <a:gd name="adj1" fmla="val -69483"/>
              <a:gd name="adj2" fmla="val -68757"/>
              <a:gd name="adj3" fmla="val 0"/>
            </a:avLst>
          </a:prstGeom>
          <a:solidFill>
            <a:srgbClr val="F994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omfortaa"/>
                <a:ea typeface="Comfortaa"/>
                <a:cs typeface="Comfortaa"/>
                <a:sym typeface="Comfortaa"/>
              </a:rPr>
              <a:t>The comma before the and is optional, but most guides require it. </a:t>
            </a:r>
            <a:endParaRPr sz="11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5610250" y="1593650"/>
            <a:ext cx="10584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7364975" y="1593650"/>
            <a:ext cx="14472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2230775" y="2003725"/>
            <a:ext cx="6219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431166-2F5E-424E-8503-01114508E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19"/>
    </mc:Choice>
    <mc:Fallback>
      <p:transition spd="slow" advTm="10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5750" y="3481525"/>
            <a:ext cx="9144000" cy="89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13" y="2771425"/>
            <a:ext cx="2200224" cy="22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19"/>
          <p:cNvPicPr preferRelativeResize="0"/>
          <p:nvPr/>
        </p:nvPicPr>
        <p:blipFill rotWithShape="1">
          <a:blip r:embed="rId7">
            <a:alphaModFix/>
          </a:blip>
          <a:srcRect l="21482" t="59340" b="28762"/>
          <a:stretch/>
        </p:blipFill>
        <p:spPr>
          <a:xfrm>
            <a:off x="0" y="1291000"/>
            <a:ext cx="9144000" cy="138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19"/>
          <p:cNvSpPr/>
          <p:nvPr/>
        </p:nvSpPr>
        <p:spPr>
          <a:xfrm>
            <a:off x="-72450" y="116800"/>
            <a:ext cx="25857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19"/>
          <p:cNvGrpSpPr/>
          <p:nvPr/>
        </p:nvGrpSpPr>
        <p:grpSpPr>
          <a:xfrm>
            <a:off x="23250" y="40600"/>
            <a:ext cx="2587020" cy="895713"/>
            <a:chOff x="23250" y="40600"/>
            <a:chExt cx="2587020" cy="895713"/>
          </a:xfrm>
        </p:grpSpPr>
        <p:sp>
          <p:nvSpPr>
            <p:cNvPr id="157" name="Google Shape;157;p19"/>
            <p:cNvSpPr txBox="1"/>
            <p:nvPr/>
          </p:nvSpPr>
          <p:spPr>
            <a:xfrm>
              <a:off x="23250" y="40600"/>
              <a:ext cx="2546700" cy="8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Londrina Outline"/>
                  <a:ea typeface="Londrina Outline"/>
                  <a:cs typeface="Londrina Outline"/>
                  <a:sym typeface="Londrina Outline"/>
                </a:rPr>
                <a:t>Rule #4</a:t>
              </a:r>
              <a:endParaRPr sz="5000">
                <a:latin typeface="Londrina Outline"/>
                <a:ea typeface="Londrina Outline"/>
                <a:cs typeface="Londrina Outline"/>
                <a:sym typeface="Londrina Outline"/>
              </a:endParaRPr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63570" y="43813"/>
              <a:ext cx="2546700" cy="892500"/>
            </a:xfrm>
            <a:prstGeom prst="rect">
              <a:avLst/>
            </a:prstGeom>
            <a:noFill/>
            <a:ln>
              <a:noFill/>
            </a:ln>
            <a:effectLst>
              <a:outerShdw blurRad="357188" dist="142875" dir="1500000" algn="bl" rotWithShape="0">
                <a:srgbClr val="F3F3F3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FF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R</a:t>
              </a:r>
              <a:r>
                <a:rPr lang="en" sz="5000">
                  <a:solidFill>
                    <a:srgbClr val="99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u</a:t>
              </a:r>
              <a:r>
                <a:rPr lang="en" sz="5000">
                  <a:solidFill>
                    <a:srgbClr val="00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l</a:t>
              </a:r>
              <a:r>
                <a:rPr lang="en" sz="5000">
                  <a:solidFill>
                    <a:srgbClr val="00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 </a:t>
              </a:r>
              <a:r>
                <a:rPr lang="en" sz="5000">
                  <a:solidFill>
                    <a:srgbClr val="00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#</a:t>
              </a:r>
              <a:r>
                <a:rPr lang="en" sz="5000">
                  <a:solidFill>
                    <a:srgbClr val="FF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4</a:t>
              </a:r>
              <a:endParaRPr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</p:grpSp>
      <p:sp>
        <p:nvSpPr>
          <p:cNvPr id="159" name="Google Shape;159;p19"/>
          <p:cNvSpPr txBox="1"/>
          <p:nvPr/>
        </p:nvSpPr>
        <p:spPr>
          <a:xfrm>
            <a:off x="364650" y="1537600"/>
            <a:ext cx="8414700" cy="89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ondrina Solid"/>
                <a:ea typeface="Londrina Solid"/>
                <a:cs typeface="Londrina Solid"/>
                <a:sym typeface="Londrina Solid"/>
              </a:rPr>
              <a:t>James, an avid video gamer, knew he had to complete the work and apologize to his mom in order to get his Xbox back. 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520925" y="3114475"/>
            <a:ext cx="16320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Step 1: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Look for bonus information about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the noun</a:t>
            </a:r>
            <a:r>
              <a:rPr lang="en" sz="1500"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15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1458350" y="1576950"/>
            <a:ext cx="25869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75" y="2769675"/>
            <a:ext cx="2373826" cy="23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2784800" y="3177750"/>
            <a:ext cx="1787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Step 2: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Put a comma </a:t>
            </a:r>
            <a:r>
              <a:rPr lang="en" sz="1800" u="sng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before and after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the extra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Londrina Solid"/>
                <a:ea typeface="Londrina Solid"/>
                <a:cs typeface="Londrina Solid"/>
                <a:sym typeface="Londrina Solid"/>
              </a:rPr>
              <a:t>Information.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5108975" y="2943650"/>
            <a:ext cx="3815100" cy="202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Tip</a:t>
            </a:r>
            <a:r>
              <a:rPr lang="en" sz="10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If the extra information is at the end of the sentence, you only need a comma before the phrase.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latin typeface="Comfortaa"/>
                <a:ea typeface="Comfortaa"/>
                <a:cs typeface="Comfortaa"/>
                <a:sym typeface="Comfortaa"/>
              </a:rPr>
              <a:t>Example:</a:t>
            </a: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 When playing video games, James often likens himself to Ares, </a:t>
            </a:r>
            <a:r>
              <a:rPr lang="en" sz="1300" b="1" u="sng">
                <a:latin typeface="Comfortaa"/>
                <a:ea typeface="Comfortaa"/>
                <a:cs typeface="Comfortaa"/>
                <a:sym typeface="Comfortaa"/>
              </a:rPr>
              <a:t>the god of war. </a:t>
            </a:r>
            <a:endParaRPr sz="1300"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2894625" y="184050"/>
            <a:ext cx="6029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Use a comma on both sides of an appositive (an interrupting clause).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1201550" y="936325"/>
            <a:ext cx="2955600" cy="502200"/>
          </a:xfrm>
          <a:prstGeom prst="wedgeRoundRectCallout">
            <a:avLst>
              <a:gd name="adj1" fmla="val 20063"/>
              <a:gd name="adj2" fmla="val 73719"/>
              <a:gd name="adj3" fmla="val 0"/>
            </a:avLst>
          </a:prstGeom>
          <a:solidFill>
            <a:srgbClr val="F994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omfortaa"/>
                <a:ea typeface="Comfortaa"/>
                <a:cs typeface="Comfortaa"/>
                <a:sym typeface="Comfortaa"/>
              </a:rPr>
              <a:t>This is extra information about James. Without it, the core sentence would still work. 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D0677F-2F94-4DE1-AE7E-3F0F7BEC16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73"/>
    </mc:Choice>
    <mc:Fallback>
      <p:transition spd="slow" advTm="11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/>
          <p:nvPr/>
        </p:nvSpPr>
        <p:spPr>
          <a:xfrm>
            <a:off x="5750" y="3481525"/>
            <a:ext cx="9144000" cy="892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13" y="2771425"/>
            <a:ext cx="2200224" cy="22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7">
            <a:alphaModFix/>
          </a:blip>
          <a:srcRect l="21482" t="59340" b="28762"/>
          <a:stretch/>
        </p:blipFill>
        <p:spPr>
          <a:xfrm>
            <a:off x="0" y="1291000"/>
            <a:ext cx="9144000" cy="1385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0"/>
          <p:cNvSpPr/>
          <p:nvPr/>
        </p:nvSpPr>
        <p:spPr>
          <a:xfrm>
            <a:off x="-72450" y="116800"/>
            <a:ext cx="25857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0"/>
          <p:cNvGrpSpPr/>
          <p:nvPr/>
        </p:nvGrpSpPr>
        <p:grpSpPr>
          <a:xfrm>
            <a:off x="23250" y="40600"/>
            <a:ext cx="2587020" cy="911063"/>
            <a:chOff x="23250" y="40600"/>
            <a:chExt cx="2587020" cy="911063"/>
          </a:xfrm>
        </p:grpSpPr>
        <p:sp>
          <p:nvSpPr>
            <p:cNvPr id="176" name="Google Shape;176;p20"/>
            <p:cNvSpPr txBox="1"/>
            <p:nvPr/>
          </p:nvSpPr>
          <p:spPr>
            <a:xfrm>
              <a:off x="23250" y="40600"/>
              <a:ext cx="2546700" cy="8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Londrina Outline"/>
                  <a:ea typeface="Londrina Outline"/>
                  <a:cs typeface="Londrina Outline"/>
                  <a:sym typeface="Londrina Outline"/>
                </a:rPr>
                <a:t>Rule #5</a:t>
              </a:r>
              <a:endParaRPr sz="5000">
                <a:latin typeface="Londrina Outline"/>
                <a:ea typeface="Londrina Outline"/>
                <a:cs typeface="Londrina Outline"/>
                <a:sym typeface="Londrina Outline"/>
              </a:endParaRPr>
            </a:p>
          </p:txBody>
        </p:sp>
        <p:sp>
          <p:nvSpPr>
            <p:cNvPr id="177" name="Google Shape;177;p20"/>
            <p:cNvSpPr txBox="1"/>
            <p:nvPr/>
          </p:nvSpPr>
          <p:spPr>
            <a:xfrm>
              <a:off x="63570" y="59163"/>
              <a:ext cx="2546700" cy="892500"/>
            </a:xfrm>
            <a:prstGeom prst="rect">
              <a:avLst/>
            </a:prstGeom>
            <a:noFill/>
            <a:ln>
              <a:noFill/>
            </a:ln>
            <a:effectLst>
              <a:outerShdw blurRad="357188" dist="142875" dir="1500000" algn="bl" rotWithShape="0">
                <a:srgbClr val="F3F3F3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FF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R</a:t>
              </a:r>
              <a:r>
                <a:rPr lang="en" sz="5000">
                  <a:solidFill>
                    <a:srgbClr val="99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u</a:t>
              </a:r>
              <a:r>
                <a:rPr lang="en" sz="5000">
                  <a:solidFill>
                    <a:srgbClr val="0000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l</a:t>
              </a:r>
              <a:r>
                <a:rPr lang="en" sz="5000">
                  <a:solidFill>
                    <a:srgbClr val="00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e </a:t>
              </a:r>
              <a:r>
                <a:rPr lang="en" sz="5000">
                  <a:solidFill>
                    <a:srgbClr val="00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#</a:t>
              </a:r>
              <a:r>
                <a:rPr lang="en" sz="5000">
                  <a:solidFill>
                    <a:srgbClr val="FFFF00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5</a:t>
              </a:r>
              <a:endParaRPr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</p:grpSp>
      <p:sp>
        <p:nvSpPr>
          <p:cNvPr id="178" name="Google Shape;178;p20"/>
          <p:cNvSpPr txBox="1"/>
          <p:nvPr/>
        </p:nvSpPr>
        <p:spPr>
          <a:xfrm>
            <a:off x="364650" y="1537600"/>
            <a:ext cx="8414700" cy="892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ondrina Solid"/>
                <a:ea typeface="Londrina Solid"/>
                <a:cs typeface="Londrina Solid"/>
                <a:sym typeface="Londrina Solid"/>
              </a:rPr>
              <a:t>“Mom, I can’t find my homework!” James yelled down the hall.</a:t>
            </a:r>
            <a:endParaRPr sz="360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520925" y="3114475"/>
            <a:ext cx="16320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ondrina Solid"/>
                <a:ea typeface="Londrina Solid"/>
                <a:cs typeface="Londrina Solid"/>
                <a:sym typeface="Londrina Solid"/>
              </a:rPr>
              <a:t>Step 1: </a:t>
            </a:r>
            <a:endParaRPr sz="20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Londrina Solid"/>
                <a:ea typeface="Londrina Solid"/>
                <a:cs typeface="Londrina Solid"/>
                <a:sym typeface="Londrina Solid"/>
              </a:rPr>
              <a:t>Look for names or titles, like sir, in a direct address. </a:t>
            </a:r>
            <a:r>
              <a:rPr lang="en"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731400" y="1783025"/>
            <a:ext cx="557100" cy="410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75" y="2769675"/>
            <a:ext cx="2373826" cy="23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2784800" y="3177750"/>
            <a:ext cx="1787100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ndrina Solid"/>
                <a:ea typeface="Londrina Solid"/>
                <a:cs typeface="Londrina Solid"/>
                <a:sym typeface="Londrina Solid"/>
              </a:rPr>
              <a:t>Step 2:</a:t>
            </a:r>
            <a:endParaRPr sz="1600">
              <a:latin typeface="Londrina Solid"/>
              <a:ea typeface="Londrina Solid"/>
              <a:cs typeface="Londrina Solid"/>
              <a:sym typeface="Londrina Soli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Put a comma </a:t>
            </a:r>
            <a:r>
              <a:rPr lang="en" sz="1800" u="sng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before and after </a:t>
            </a:r>
            <a:r>
              <a:rPr lang="en" sz="1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the name (unless it’s at the beginning) </a:t>
            </a:r>
            <a:endParaRPr sz="18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5108975" y="2943650"/>
            <a:ext cx="3969000" cy="2114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Caution</a:t>
            </a:r>
            <a:r>
              <a:rPr lang="en" sz="18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u="sng">
                <a:latin typeface="Comfortaa"/>
                <a:ea typeface="Comfortaa"/>
                <a:cs typeface="Comfortaa"/>
                <a:sym typeface="Comfortaa"/>
              </a:rPr>
              <a:t>Direct address</a:t>
            </a:r>
            <a:r>
              <a:rPr lang="en" sz="1100">
                <a:latin typeface="Comfortaa"/>
                <a:ea typeface="Comfortaa"/>
                <a:cs typeface="Comfortaa"/>
                <a:sym typeface="Comfortaa"/>
              </a:rPr>
              <a:t> involves the use of a person’s name or title to address a remark or a question </a:t>
            </a:r>
            <a:r>
              <a:rPr lang="en" sz="1100" u="sng">
                <a:latin typeface="Comfortaa"/>
                <a:ea typeface="Comfortaa"/>
                <a:cs typeface="Comfortaa"/>
                <a:sym typeface="Comfortaa"/>
              </a:rPr>
              <a:t>directly to that person.</a:t>
            </a:r>
            <a:r>
              <a:rPr lang="en" sz="1100" b="1" u="sng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6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latin typeface="Comfortaa"/>
                <a:ea typeface="Comfortaa"/>
                <a:cs typeface="Comfortaa"/>
                <a:sym typeface="Comfortaa"/>
              </a:rPr>
              <a:t>Sometimes you use a name to talk about someone, not to them. 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Example: James yelled at his mom.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2894625" y="184050"/>
            <a:ext cx="6029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Use commas to separate the name of a person being spoken to from the rest of the sentence.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236375" y="1060350"/>
            <a:ext cx="2373900" cy="573300"/>
          </a:xfrm>
          <a:prstGeom prst="wedgeRoundRectCallout">
            <a:avLst>
              <a:gd name="adj1" fmla="val -24845"/>
              <a:gd name="adj2" fmla="val 70252"/>
              <a:gd name="adj3" fmla="val 0"/>
            </a:avLst>
          </a:prstGeom>
          <a:solidFill>
            <a:srgbClr val="F994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James is talking directly to his mom here. </a:t>
            </a:r>
            <a:endParaRPr sz="12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4181F6-4B28-45C7-A7E4-F95888D0A8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52"/>
    </mc:Choice>
    <mc:Fallback>
      <p:transition spd="slow" advTm="11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/>
          <p:nvPr/>
        </p:nvSpPr>
        <p:spPr>
          <a:xfrm>
            <a:off x="-34100" y="393625"/>
            <a:ext cx="9178200" cy="36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1"/>
          <p:cNvSpPr/>
          <p:nvPr/>
        </p:nvSpPr>
        <p:spPr>
          <a:xfrm>
            <a:off x="-72450" y="116800"/>
            <a:ext cx="33255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"/>
          <p:cNvSpPr txBox="1"/>
          <p:nvPr/>
        </p:nvSpPr>
        <p:spPr>
          <a:xfrm>
            <a:off x="23250" y="116800"/>
            <a:ext cx="32298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Londrina Outline"/>
                <a:ea typeface="Londrina Outline"/>
                <a:cs typeface="Londrina Outline"/>
                <a:sym typeface="Londrina Outline"/>
              </a:rPr>
              <a:t>Practice #1</a:t>
            </a:r>
            <a:endParaRPr sz="5000">
              <a:latin typeface="Londrina Outline"/>
              <a:ea typeface="Londrina Outline"/>
              <a:cs typeface="Londrina Outline"/>
              <a:sym typeface="Londrina Outline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54864" y="116800"/>
            <a:ext cx="3156900" cy="892500"/>
          </a:xfrm>
          <a:prstGeom prst="rect">
            <a:avLst/>
          </a:prstGeom>
          <a:noFill/>
          <a:ln>
            <a:noFill/>
          </a:ln>
          <a:effectLst>
            <a:outerShdw blurRad="357188" dist="142875" dir="1500000" algn="bl" rotWithShape="0">
              <a:srgbClr val="F3F3F3">
                <a:alpha val="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</a:t>
            </a:r>
            <a:r>
              <a:rPr lang="en" sz="5000">
                <a:solidFill>
                  <a:srgbClr val="00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00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</a:t>
            </a:r>
            <a:r>
              <a:rPr lang="en" sz="5000">
                <a:solidFill>
                  <a:srgbClr val="FF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</a:t>
            </a:r>
            <a:r>
              <a:rPr lang="en" sz="5000">
                <a:solidFill>
                  <a:srgbClr val="FF99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 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#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5000">
              <a:solidFill>
                <a:srgbClr val="FF00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aphicFrame>
        <p:nvGraphicFramePr>
          <p:cNvPr id="194" name="Google Shape;194;p21"/>
          <p:cNvGraphicFramePr/>
          <p:nvPr/>
        </p:nvGraphicFramePr>
        <p:xfrm>
          <a:off x="136600" y="1381675"/>
          <a:ext cx="8870800" cy="3512289"/>
        </p:xfrm>
        <a:graphic>
          <a:graphicData uri="http://schemas.openxmlformats.org/drawingml/2006/table">
            <a:tbl>
              <a:tblPr>
                <a:noFill/>
                <a:tableStyleId>{DD566BA6-7725-48DB-981F-85AEB4CF947C}</a:tableStyleId>
              </a:tblPr>
              <a:tblGrid>
                <a:gridCol w="500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1. MaKenna requested a baby kitten a venti latte and a jelly donut in exchange for taking on her brother’s chores.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2. How did you like the concert Cleo?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3. I am trying to eat clean but I am craving chocolate cake.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4. Since my coffee was cold I poured it out.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5. His dogs Phineas and Ferb needed to be walked everyday since they had a lot of energy.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5" name="Google Shape;1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2050" y="0"/>
            <a:ext cx="1619375" cy="16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 txBox="1"/>
          <p:nvPr/>
        </p:nvSpPr>
        <p:spPr>
          <a:xfrm>
            <a:off x="5194875" y="219550"/>
            <a:ext cx="13737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1: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Identify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the rule needed.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838" y="-13"/>
            <a:ext cx="1619375" cy="1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7125825" y="159775"/>
            <a:ext cx="1169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2: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Rewrite the sentence.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3694225" y="343825"/>
            <a:ext cx="1373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</a:rPr>
              <a:t>Directions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200" name="Google Shape;200;p21">
            <a:hlinkClick r:id="rId7" action="ppaction://hlinksldjump"/>
          </p:cNvPr>
          <p:cNvSpPr txBox="1"/>
          <p:nvPr/>
        </p:nvSpPr>
        <p:spPr>
          <a:xfrm>
            <a:off x="8160875" y="-59675"/>
            <a:ext cx="1213500" cy="4035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/>
            </a:outerShdw>
          </a:effectLst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  <a:latin typeface="Luckiest Guy"/>
                <a:ea typeface="Luckiest Guy"/>
                <a:cs typeface="Luckiest Guy"/>
                <a:sym typeface="Luckiest Guy"/>
              </a:rPr>
              <a:t>G</a:t>
            </a:r>
            <a:r>
              <a:rPr lang="en" sz="1200">
                <a:solidFill>
                  <a:srgbClr val="9900FF"/>
                </a:solidFill>
                <a:latin typeface="Luckiest Guy"/>
                <a:ea typeface="Luckiest Guy"/>
                <a:cs typeface="Luckiest Guy"/>
                <a:sym typeface="Luckiest Guy"/>
              </a:rPr>
              <a:t>O </a:t>
            </a:r>
            <a:r>
              <a:rPr lang="en" sz="12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B</a:t>
            </a:r>
            <a:r>
              <a:rPr lang="en" sz="1200">
                <a:solidFill>
                  <a:srgbClr val="00FFFF"/>
                </a:solidFill>
                <a:latin typeface="Luckiest Guy"/>
                <a:ea typeface="Luckiest Guy"/>
                <a:cs typeface="Luckiest Guy"/>
                <a:sym typeface="Luckiest Guy"/>
              </a:rPr>
              <a:t>A</a:t>
            </a:r>
            <a:r>
              <a:rPr lang="en" sz="1200">
                <a:solidFill>
                  <a:srgbClr val="00FF00"/>
                </a:solidFill>
                <a:latin typeface="Luckiest Guy"/>
                <a:ea typeface="Luckiest Guy"/>
                <a:cs typeface="Luckiest Guy"/>
                <a:sym typeface="Luckiest Guy"/>
              </a:rPr>
              <a:t>C</a:t>
            </a:r>
            <a:r>
              <a:rPr lang="en" sz="12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K</a:t>
            </a:r>
            <a:r>
              <a:rPr lang="en" sz="1200">
                <a:latin typeface="Luckiest Guy"/>
                <a:ea typeface="Luckiest Guy"/>
                <a:cs typeface="Luckiest Guy"/>
                <a:sym typeface="Luckiest Guy"/>
              </a:rPr>
              <a:t> </a:t>
            </a:r>
            <a:endParaRPr sz="12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FD4650-F8A5-4A6C-A8F4-EB1385E7E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4"/>
    </mc:Choice>
    <mc:Fallback>
      <p:transition spd="slow" advTm="2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/>
          <p:nvPr/>
        </p:nvSpPr>
        <p:spPr>
          <a:xfrm>
            <a:off x="-34100" y="393625"/>
            <a:ext cx="9178200" cy="36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2"/>
          <p:cNvSpPr/>
          <p:nvPr/>
        </p:nvSpPr>
        <p:spPr>
          <a:xfrm>
            <a:off x="-72450" y="116800"/>
            <a:ext cx="3325500" cy="943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23250" y="116800"/>
            <a:ext cx="32298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Londrina Outline"/>
                <a:ea typeface="Londrina Outline"/>
                <a:cs typeface="Londrina Outline"/>
                <a:sym typeface="Londrina Outline"/>
              </a:rPr>
              <a:t>Practice #2</a:t>
            </a:r>
            <a:endParaRPr sz="5000">
              <a:latin typeface="Londrina Outline"/>
              <a:ea typeface="Londrina Outline"/>
              <a:cs typeface="Londrina Outline"/>
              <a:sym typeface="Londrina Outline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54864" y="116800"/>
            <a:ext cx="3156900" cy="892500"/>
          </a:xfrm>
          <a:prstGeom prst="rect">
            <a:avLst/>
          </a:prstGeom>
          <a:noFill/>
          <a:ln>
            <a:noFill/>
          </a:ln>
          <a:effectLst>
            <a:outerShdw blurRad="357188" dist="142875" dir="1500000" algn="bl" rotWithShape="0">
              <a:srgbClr val="F3F3F3">
                <a:alpha val="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</a:t>
            </a:r>
            <a:r>
              <a:rPr lang="en" sz="5000">
                <a:solidFill>
                  <a:srgbClr val="00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00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</a:t>
            </a:r>
            <a:r>
              <a:rPr lang="en" sz="5000">
                <a:solidFill>
                  <a:srgbClr val="FFFF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</a:t>
            </a:r>
            <a:r>
              <a:rPr lang="en" sz="5000">
                <a:solidFill>
                  <a:srgbClr val="FF99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 </a:t>
            </a:r>
            <a:r>
              <a:rPr lang="en" sz="5000">
                <a:solidFill>
                  <a:srgbClr val="99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#</a:t>
            </a:r>
            <a:r>
              <a:rPr lang="en" sz="5000">
                <a:solidFill>
                  <a:srgbClr val="00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</a:t>
            </a:r>
            <a:r>
              <a:rPr lang="en" sz="5000">
                <a:solidFill>
                  <a:srgbClr val="FF00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endParaRPr sz="5000">
              <a:solidFill>
                <a:srgbClr val="FF00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aphicFrame>
        <p:nvGraphicFramePr>
          <p:cNvPr id="209" name="Google Shape;209;p22"/>
          <p:cNvGraphicFramePr/>
          <p:nvPr/>
        </p:nvGraphicFramePr>
        <p:xfrm>
          <a:off x="136600" y="1305475"/>
          <a:ext cx="8870800" cy="3512289"/>
        </p:xfrm>
        <a:graphic>
          <a:graphicData uri="http://schemas.openxmlformats.org/drawingml/2006/table">
            <a:tbl>
              <a:tblPr>
                <a:noFill/>
                <a:tableStyleId>{DD566BA6-7725-48DB-981F-85AEB4CF947C}</a:tableStyleId>
              </a:tblPr>
              <a:tblGrid>
                <a:gridCol w="500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1. Thank you Matt for your help with training my pet skunk.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2. The mummy moved and Casper ran away screaming.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3.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Although Goliath lacked coordination Snow White decided to cast him as one of her backup dancers since he worked hard. </a:t>
                      </a: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4. Lady Marie was appalled when Princess Poppy put syrup ketchup and pepper on her eggs. 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5. Mrs. Hilton my art teacher wears colorful skirts everyday.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Rule # ______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0" name="Google Shape;2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2050" y="0"/>
            <a:ext cx="1619375" cy="16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5194875" y="219550"/>
            <a:ext cx="13737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1: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rule needed.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2" name="Google Shape;21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838" y="-13"/>
            <a:ext cx="1619375" cy="1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7125825" y="159775"/>
            <a:ext cx="1169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Comfortaa"/>
                <a:ea typeface="Comfortaa"/>
                <a:cs typeface="Comfortaa"/>
                <a:sym typeface="Comfortaa"/>
              </a:rPr>
              <a:t>Step 2: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Rewrite the sentence.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3694225" y="343825"/>
            <a:ext cx="1373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</a:rPr>
              <a:t>Directions</a:t>
            </a:r>
            <a:endParaRPr sz="1700" b="1">
              <a:solidFill>
                <a:srgbClr val="FFFFFF"/>
              </a:solidFill>
            </a:endParaRPr>
          </a:p>
        </p:txBody>
      </p:sp>
      <p:sp>
        <p:nvSpPr>
          <p:cNvPr id="215" name="Google Shape;215;p22">
            <a:hlinkClick r:id="rId7" action="ppaction://hlinksldjump"/>
          </p:cNvPr>
          <p:cNvSpPr txBox="1"/>
          <p:nvPr/>
        </p:nvSpPr>
        <p:spPr>
          <a:xfrm>
            <a:off x="8160875" y="-59675"/>
            <a:ext cx="1213500" cy="403500"/>
          </a:xfrm>
          <a:prstGeom prst="rect">
            <a:avLst/>
          </a:prstGeom>
          <a:noFill/>
          <a:ln>
            <a:noFill/>
          </a:ln>
          <a:effectLst>
            <a:outerShdw algn="bl" rotWithShape="0">
              <a:srgbClr val="000000"/>
            </a:outerShdw>
          </a:effectLst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  <a:latin typeface="Luckiest Guy"/>
                <a:ea typeface="Luckiest Guy"/>
                <a:cs typeface="Luckiest Guy"/>
                <a:sym typeface="Luckiest Guy"/>
              </a:rPr>
              <a:t>G</a:t>
            </a:r>
            <a:r>
              <a:rPr lang="en" sz="1200">
                <a:solidFill>
                  <a:srgbClr val="9900FF"/>
                </a:solidFill>
                <a:latin typeface="Luckiest Guy"/>
                <a:ea typeface="Luckiest Guy"/>
                <a:cs typeface="Luckiest Guy"/>
                <a:sym typeface="Luckiest Guy"/>
              </a:rPr>
              <a:t>O </a:t>
            </a:r>
            <a:r>
              <a:rPr lang="en" sz="12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B</a:t>
            </a:r>
            <a:r>
              <a:rPr lang="en" sz="1200">
                <a:solidFill>
                  <a:srgbClr val="00FFFF"/>
                </a:solidFill>
                <a:latin typeface="Luckiest Guy"/>
                <a:ea typeface="Luckiest Guy"/>
                <a:cs typeface="Luckiest Guy"/>
                <a:sym typeface="Luckiest Guy"/>
              </a:rPr>
              <a:t>A</a:t>
            </a:r>
            <a:r>
              <a:rPr lang="en" sz="1200">
                <a:solidFill>
                  <a:srgbClr val="00FF00"/>
                </a:solidFill>
                <a:latin typeface="Luckiest Guy"/>
                <a:ea typeface="Luckiest Guy"/>
                <a:cs typeface="Luckiest Guy"/>
                <a:sym typeface="Luckiest Guy"/>
              </a:rPr>
              <a:t>C</a:t>
            </a:r>
            <a:r>
              <a:rPr lang="en" sz="12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K</a:t>
            </a:r>
            <a:r>
              <a:rPr lang="en" sz="1200">
                <a:latin typeface="Luckiest Guy"/>
                <a:ea typeface="Luckiest Guy"/>
                <a:cs typeface="Luckiest Guy"/>
                <a:sym typeface="Luckiest Guy"/>
              </a:rPr>
              <a:t> </a:t>
            </a:r>
            <a:endParaRPr sz="12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12F17A-2B31-4F9A-BFC6-BD590E0BF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3938" y="4643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56"/>
    </mc:Choice>
    <mc:Fallback>
      <p:transition spd="slow" advTm="2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|28.8|3|1.8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5.1|46.1|20.9|1.5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2.2|7.8|2.6|2.4|5.1|17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|23.9|6.4|11.2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7.7|16.1|0.7|1|19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765147C4C02149973F6B861B4C37B6" ma:contentTypeVersion="13" ma:contentTypeDescription="Create a new document." ma:contentTypeScope="" ma:versionID="b568ed650f0795c8e32cccd323c1b25a">
  <xsd:schema xmlns:xsd="http://www.w3.org/2001/XMLSchema" xmlns:xs="http://www.w3.org/2001/XMLSchema" xmlns:p="http://schemas.microsoft.com/office/2006/metadata/properties" xmlns:ns2="64e355a5-a467-47cd-b316-20003c7d7e96" xmlns:ns3="b48a6d0b-5e35-4705-b62b-2536095eb1e0" targetNamespace="http://schemas.microsoft.com/office/2006/metadata/properties" ma:root="true" ma:fieldsID="b93b24e70a050351a37272755727d6f7" ns2:_="" ns3:_="">
    <xsd:import namespace="64e355a5-a467-47cd-b316-20003c7d7e96"/>
    <xsd:import namespace="b48a6d0b-5e35-4705-b62b-2536095eb1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355a5-a467-47cd-b316-20003c7d7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846207a-1d4e-4a49-bc18-9a82a53f2e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etails" ma:index="20" nillable="true" ma:displayName="Details" ma:description="Presented by Diana Allen - This module will assist in identifying complete sentences, thus eliminating the use of fragments and run-ons in college writing." ma:format="Dropdown" ma:internalName="Detail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a6d0b-5e35-4705-b62b-2536095eb1e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4208397-091f-48db-b886-e0e57f1b19e2}" ma:internalName="TaxCatchAll" ma:showField="CatchAllData" ma:web="b48a6d0b-5e35-4705-b62b-2536095eb1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8a6d0b-5e35-4705-b62b-2536095eb1e0" xsi:nil="true"/>
    <lcf76f155ced4ddcb4097134ff3c332f xmlns="64e355a5-a467-47cd-b316-20003c7d7e96">
      <Terms xmlns="http://schemas.microsoft.com/office/infopath/2007/PartnerControls"/>
    </lcf76f155ced4ddcb4097134ff3c332f>
    <Details xmlns="64e355a5-a467-47cd-b316-20003c7d7e96" xsi:nil="true"/>
  </documentManagement>
</p:properties>
</file>

<file path=customXml/itemProps1.xml><?xml version="1.0" encoding="utf-8"?>
<ds:datastoreItem xmlns:ds="http://schemas.openxmlformats.org/officeDocument/2006/customXml" ds:itemID="{C43E6CA3-D195-48AE-B0F7-E222622DC06B}"/>
</file>

<file path=customXml/itemProps2.xml><?xml version="1.0" encoding="utf-8"?>
<ds:datastoreItem xmlns:ds="http://schemas.openxmlformats.org/officeDocument/2006/customXml" ds:itemID="{59DC3D9E-EEFE-4A1C-9A1B-F832792EB422}"/>
</file>

<file path=customXml/itemProps3.xml><?xml version="1.0" encoding="utf-8"?>
<ds:datastoreItem xmlns:ds="http://schemas.openxmlformats.org/officeDocument/2006/customXml" ds:itemID="{156B35A0-6016-421E-A1D9-9F255D1E6971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1062</Words>
  <Application>Microsoft Office PowerPoint</Application>
  <PresentationFormat>On-screen Show (16:9)</PresentationFormat>
  <Paragraphs>136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Luckiest Guy</vt:lpstr>
      <vt:lpstr>Londrina Outline</vt:lpstr>
      <vt:lpstr>Arial</vt:lpstr>
      <vt:lpstr>Georgia</vt:lpstr>
      <vt:lpstr>Sacramento</vt:lpstr>
      <vt:lpstr>Londrina Solid</vt:lpstr>
      <vt:lpstr>Comfortaa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Allen</dc:creator>
  <cp:lastModifiedBy>Diana Allen</cp:lastModifiedBy>
  <cp:revision>2</cp:revision>
  <dcterms:modified xsi:type="dcterms:W3CDTF">2023-05-17T13:03:15Z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0x0101005A765147C4C02149973F6B861B4C37B6</vt:lpwstr>
  </property>
</Properties>
</file>