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1" r:id="rId2"/>
    <p:sldId id="256" r:id="rId3"/>
    <p:sldId id="257" r:id="rId4"/>
    <p:sldId id="258" r:id="rId5"/>
    <p:sldId id="259" r:id="rId6"/>
    <p:sldId id="260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44" d="100"/>
          <a:sy n="144" d="100"/>
        </p:scale>
        <p:origin x="150" y="5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userId="4c0d2033f1f6eb2f" providerId="LiveId" clId="{BFA50FE5-B539-45D6-A8E2-398903FE126F}"/>
    <pc:docChg chg="addSld modSld sldOrd">
      <pc:chgData name="" userId="4c0d2033f1f6eb2f" providerId="LiveId" clId="{BFA50FE5-B539-45D6-A8E2-398903FE126F}" dt="2022-12-14T19:18:01.911" v="17"/>
      <pc:docMkLst>
        <pc:docMk/>
      </pc:docMkLst>
      <pc:sldChg chg="add ord setBg">
        <pc:chgData name="" userId="4c0d2033f1f6eb2f" providerId="LiveId" clId="{BFA50FE5-B539-45D6-A8E2-398903FE126F}" dt="2022-12-14T19:17:12.018" v="8"/>
        <pc:sldMkLst>
          <pc:docMk/>
          <pc:sldMk cId="2294530441" sldId="261"/>
        </pc:sldMkLst>
      </pc:sldChg>
      <pc:sldChg chg="add setBg">
        <pc:chgData name="" userId="4c0d2033f1f6eb2f" providerId="LiveId" clId="{BFA50FE5-B539-45D6-A8E2-398903FE126F}" dt="2022-12-14T19:18:01.911" v="17"/>
        <pc:sldMkLst>
          <pc:docMk/>
          <pc:sldMk cId="1997212287" sldId="262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12/14/2022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12/14/2022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12/14/2022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12/14/2022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12/14/2022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12/14/2022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r="18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0A55B9-5AB5-4A76-9A57-0A4A8BA275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1AC2FC-71DF-4FB1-BED0-2F99C09BDE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5304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FD3C49-5D3E-46A6-A561-E53B0CD3291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Writing Process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198A856-362C-4D17-94D2-AF90A73413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35771" y="4050833"/>
            <a:ext cx="5138231" cy="1096899"/>
          </a:xfrm>
        </p:spPr>
        <p:txBody>
          <a:bodyPr/>
          <a:lstStyle/>
          <a:p>
            <a:r>
              <a:rPr lang="en-US" dirty="0"/>
              <a:t>The First Draft – Purpose, Editing, and Revising.</a:t>
            </a:r>
          </a:p>
        </p:txBody>
      </p:sp>
    </p:spTree>
    <p:extLst>
      <p:ext uri="{BB962C8B-B14F-4D97-AF65-F5344CB8AC3E}">
        <p14:creationId xmlns:p14="http://schemas.microsoft.com/office/powerpoint/2010/main" val="35784884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A1E33B-C7F5-4E24-9A4E-5B90CBD5F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84308"/>
          </a:xfrm>
        </p:spPr>
        <p:txBody>
          <a:bodyPr>
            <a:normAutofit/>
          </a:bodyPr>
          <a:lstStyle/>
          <a:p>
            <a:r>
              <a:rPr lang="en-US" dirty="0"/>
              <a:t>A Checklist – The Pieces of the Puzzle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5B3F14-3A3B-4903-95F9-8B056FB803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979802"/>
            <a:ext cx="7720046" cy="4061560"/>
          </a:xfrm>
        </p:spPr>
        <p:txBody>
          <a:bodyPr/>
          <a:lstStyle/>
          <a:p>
            <a:r>
              <a:rPr lang="en-US" sz="1600" b="1" i="1" dirty="0"/>
              <a:t>If you can answer yes to these questions, you are ready to begin your first draft of your essay –</a:t>
            </a:r>
          </a:p>
          <a:p>
            <a:endParaRPr lang="en-US" sz="1600" b="1" i="1" dirty="0"/>
          </a:p>
          <a:p>
            <a:pPr lvl="2">
              <a:buFont typeface="+mj-lt"/>
              <a:buAutoNum type="arabicPeriod"/>
            </a:pPr>
            <a:r>
              <a:rPr lang="en-US" dirty="0"/>
              <a:t>Do you understand the directions for the assignment, including the deadline day and time?</a:t>
            </a:r>
          </a:p>
          <a:p>
            <a:pPr lvl="2">
              <a:buFont typeface="+mj-lt"/>
              <a:buAutoNum type="arabicPeriod"/>
            </a:pPr>
            <a:r>
              <a:rPr lang="en-US" dirty="0"/>
              <a:t>Have you written out your Thesis Statement?</a:t>
            </a:r>
          </a:p>
          <a:p>
            <a:pPr lvl="2">
              <a:buFont typeface="+mj-lt"/>
              <a:buAutoNum type="arabicPeriod"/>
            </a:pPr>
            <a:r>
              <a:rPr lang="en-US" dirty="0"/>
              <a:t>Have you completed your research, if needed?</a:t>
            </a:r>
          </a:p>
          <a:p>
            <a:pPr lvl="2">
              <a:buFont typeface="+mj-lt"/>
              <a:buAutoNum type="arabicPeriod"/>
            </a:pPr>
            <a:r>
              <a:rPr lang="en-US" dirty="0"/>
              <a:t>Do you have an Outline of your topic sentences and paragraph information?</a:t>
            </a:r>
          </a:p>
          <a:p>
            <a:pPr lvl="2">
              <a:buFont typeface="+mj-lt"/>
              <a:buAutoNum type="arabicPeriod"/>
            </a:pPr>
            <a:endParaRPr lang="en-US" dirty="0"/>
          </a:p>
          <a:p>
            <a:pPr lvl="3">
              <a:buFont typeface="+mj-lt"/>
              <a:buAutoNum type="arabicPeriod"/>
            </a:pPr>
            <a:endParaRPr lang="en-US" dirty="0"/>
          </a:p>
          <a:p>
            <a:r>
              <a:rPr lang="en-US" sz="1600" b="1" i="1" dirty="0"/>
              <a:t>If you answered no to any question, complete that task and come back to this page to begin the first draft.</a:t>
            </a:r>
          </a:p>
          <a:p>
            <a:pPr lvl="3">
              <a:buFont typeface="+mj-lt"/>
              <a:buAutoNum type="arabicPeriod"/>
            </a:pPr>
            <a:endParaRPr lang="en-US" dirty="0"/>
          </a:p>
          <a:p>
            <a:pPr lvl="3">
              <a:buFont typeface="+mj-lt"/>
              <a:buAutoNum type="arabicPeriod"/>
            </a:pPr>
            <a:endParaRPr lang="en-US" dirty="0"/>
          </a:p>
          <a:p>
            <a:pPr lvl="3">
              <a:buFont typeface="+mj-lt"/>
              <a:buAutoNum type="arabicPeriod"/>
            </a:pPr>
            <a:endParaRPr lang="en-US" dirty="0"/>
          </a:p>
          <a:p>
            <a:pPr lvl="3">
              <a:buFont typeface="+mj-lt"/>
              <a:buAutoNum type="arabicPeriod"/>
            </a:pPr>
            <a:endParaRPr lang="en-US" dirty="0"/>
          </a:p>
          <a:p>
            <a:pPr lvl="2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63596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10D82-BD26-4B79-973A-D01533035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92029"/>
          </a:xfrm>
        </p:spPr>
        <p:txBody>
          <a:bodyPr>
            <a:normAutofit/>
          </a:bodyPr>
          <a:lstStyle/>
          <a:p>
            <a:r>
              <a:rPr lang="en-US" sz="3200" dirty="0"/>
              <a:t>As You Write, Remember Your Purpose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C79BAC-6C77-4082-9555-8649A9ECFF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4066" y="1853967"/>
            <a:ext cx="8128932" cy="4187395"/>
          </a:xfrm>
        </p:spPr>
        <p:txBody>
          <a:bodyPr>
            <a:normAutofit/>
          </a:bodyPr>
          <a:lstStyle/>
          <a:p>
            <a:r>
              <a:rPr lang="en-US" b="1" u="sng" dirty="0"/>
              <a:t>Purpose</a:t>
            </a:r>
            <a:r>
              <a:rPr lang="en-US" sz="1600" dirty="0"/>
              <a:t> -- the reason why you are writing.</a:t>
            </a:r>
          </a:p>
          <a:p>
            <a:pPr marL="0" indent="0">
              <a:buNone/>
            </a:pPr>
            <a:endParaRPr lang="en-US" sz="800" dirty="0"/>
          </a:p>
          <a:p>
            <a:r>
              <a:rPr lang="en-US" sz="1600" b="1" dirty="0"/>
              <a:t>What is the </a:t>
            </a:r>
            <a:r>
              <a:rPr lang="en-US" sz="1600" b="1" u="sng" dirty="0"/>
              <a:t>purpose</a:t>
            </a:r>
            <a:r>
              <a:rPr lang="en-US" sz="1600" b="1" dirty="0"/>
              <a:t> of your essay, </a:t>
            </a:r>
            <a:r>
              <a:rPr lang="en-US" sz="1600" b="1" i="1" dirty="0"/>
              <a:t>such as describe, argue, define, explain</a:t>
            </a:r>
            <a:r>
              <a:rPr lang="en-US" sz="1600" b="1" dirty="0"/>
              <a:t>?  </a:t>
            </a:r>
          </a:p>
          <a:p>
            <a:pPr marL="0" indent="0">
              <a:buNone/>
            </a:pPr>
            <a:endParaRPr lang="en-US" sz="800" b="1" dirty="0"/>
          </a:p>
          <a:p>
            <a:pPr lvl="1"/>
            <a:r>
              <a:rPr lang="en-US" sz="1400" dirty="0"/>
              <a:t>Remembering your </a:t>
            </a:r>
            <a:r>
              <a:rPr lang="en-US" sz="1400" b="1" u="sng" dirty="0"/>
              <a:t>purpose</a:t>
            </a:r>
            <a:r>
              <a:rPr lang="en-US" sz="1400" dirty="0"/>
              <a:t> will help you choose the best words and details for your essay and will help keep you focused on your topic.</a:t>
            </a:r>
          </a:p>
          <a:p>
            <a:pPr lvl="1"/>
            <a:r>
              <a:rPr lang="en-US" sz="1400" dirty="0"/>
              <a:t>Ask yourself questions related to your </a:t>
            </a:r>
            <a:r>
              <a:rPr lang="en-US" sz="1400" b="1" u="sng" dirty="0"/>
              <a:t>purpose</a:t>
            </a:r>
            <a:r>
              <a:rPr lang="en-US" sz="1400" dirty="0"/>
              <a:t>, and answer them to give yourself ideas for the best words and examples in your writing.</a:t>
            </a:r>
          </a:p>
          <a:p>
            <a:pPr lvl="3"/>
            <a:r>
              <a:rPr lang="en-US" sz="1000" dirty="0"/>
              <a:t>For example, with an argument essay –-  What causes _____?  What are the effects of _____?</a:t>
            </a:r>
          </a:p>
          <a:p>
            <a:pPr lvl="3"/>
            <a:r>
              <a:rPr lang="en-US" sz="1000" dirty="0"/>
              <a:t>For example, with a process essay –- What do I mean by _____?  What are some examples of _____?</a:t>
            </a:r>
          </a:p>
          <a:p>
            <a:pPr lvl="3"/>
            <a:r>
              <a:rPr lang="en-US" sz="1000" dirty="0"/>
              <a:t>For example, with a narration essay –- What came before or after _____? When and where does ____ happen?  </a:t>
            </a:r>
          </a:p>
          <a:p>
            <a:pPr marL="0" indent="0">
              <a:buNone/>
            </a:pPr>
            <a:endParaRPr lang="en-US" sz="800" dirty="0"/>
          </a:p>
          <a:p>
            <a:r>
              <a:rPr lang="en-US" sz="1600" b="1" dirty="0"/>
              <a:t>Your thesis, topic sentences, and conclusion should reflect your </a:t>
            </a:r>
            <a:r>
              <a:rPr lang="en-US" sz="1600" b="1" u="sng" dirty="0"/>
              <a:t>purpose</a:t>
            </a:r>
            <a:r>
              <a:rPr lang="en-US" sz="1600" dirty="0"/>
              <a:t>.  </a:t>
            </a:r>
          </a:p>
          <a:p>
            <a:pPr lvl="1"/>
            <a:endParaRPr lang="en-US" sz="1400" dirty="0"/>
          </a:p>
          <a:p>
            <a:pPr lvl="2"/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5418812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55867B-6E75-409E-9250-9EC22D1751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42363"/>
          </a:xfrm>
        </p:spPr>
        <p:txBody>
          <a:bodyPr/>
          <a:lstStyle/>
          <a:p>
            <a:r>
              <a:rPr lang="en-US" dirty="0"/>
              <a:t>Getting It Right, as You Write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2355A8-9881-403A-8FFC-25B56775D0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728133"/>
            <a:ext cx="8596668" cy="4313230"/>
          </a:xfrm>
        </p:spPr>
        <p:txBody>
          <a:bodyPr>
            <a:normAutofit/>
          </a:bodyPr>
          <a:lstStyle/>
          <a:p>
            <a:r>
              <a:rPr lang="en-US" b="1" u="sng" dirty="0"/>
              <a:t>Editing</a:t>
            </a:r>
            <a:r>
              <a:rPr lang="en-US" b="1" dirty="0"/>
              <a:t> </a:t>
            </a:r>
            <a:r>
              <a:rPr lang="en-US" dirty="0"/>
              <a:t>–- making sentence level corrections and changes.</a:t>
            </a:r>
          </a:p>
          <a:p>
            <a:pPr marL="0" indent="0">
              <a:buNone/>
            </a:pPr>
            <a:endParaRPr lang="en-US" sz="800" b="1" dirty="0"/>
          </a:p>
          <a:p>
            <a:r>
              <a:rPr lang="en-US" b="1" dirty="0"/>
              <a:t>How do you decide which words are effective and which should be </a:t>
            </a:r>
            <a:r>
              <a:rPr lang="en-US" b="1" u="sng" dirty="0"/>
              <a:t>edited</a:t>
            </a:r>
            <a:r>
              <a:rPr lang="en-US" b="1" dirty="0"/>
              <a:t>?</a:t>
            </a:r>
          </a:p>
          <a:p>
            <a:pPr marL="0" indent="0">
              <a:buNone/>
            </a:pPr>
            <a:endParaRPr lang="en-US" sz="800" dirty="0"/>
          </a:p>
          <a:p>
            <a:pPr lvl="2"/>
            <a:r>
              <a:rPr lang="en-US" dirty="0"/>
              <a:t>Use specific and powerful words to express your ideas about your topic.  </a:t>
            </a:r>
          </a:p>
          <a:p>
            <a:pPr lvl="2"/>
            <a:r>
              <a:rPr lang="en-US" dirty="0"/>
              <a:t>Combine short, choppy sentences into longer, more interesting sentences.</a:t>
            </a:r>
          </a:p>
          <a:p>
            <a:pPr lvl="2"/>
            <a:r>
              <a:rPr lang="en-US" dirty="0"/>
              <a:t>Be clear in your writing, and avoid misunderstanding.</a:t>
            </a:r>
          </a:p>
          <a:p>
            <a:pPr lvl="2"/>
            <a:r>
              <a:rPr lang="en-US" dirty="0"/>
              <a:t>Use active voice.</a:t>
            </a:r>
          </a:p>
          <a:p>
            <a:pPr lvl="2"/>
            <a:r>
              <a:rPr lang="en-US" dirty="0"/>
              <a:t>Use a dictionary and a thesaurus as write the first draft.</a:t>
            </a:r>
          </a:p>
          <a:p>
            <a:pPr marL="914400" lvl="2" indent="0">
              <a:buNone/>
            </a:pPr>
            <a:endParaRPr lang="en-US" sz="800" dirty="0"/>
          </a:p>
          <a:p>
            <a:r>
              <a:rPr lang="en-US" b="1" dirty="0"/>
              <a:t>You will save yourself time, if you </a:t>
            </a:r>
            <a:r>
              <a:rPr lang="en-US" b="1" u="sng" dirty="0"/>
              <a:t>edit</a:t>
            </a:r>
            <a:r>
              <a:rPr lang="en-US" b="1" dirty="0"/>
              <a:t> for sentence level corrections as you go through your first draft.  </a:t>
            </a:r>
          </a:p>
        </p:txBody>
      </p:sp>
    </p:spTree>
    <p:extLst>
      <p:ext uri="{BB962C8B-B14F-4D97-AF65-F5344CB8AC3E}">
        <p14:creationId xmlns:p14="http://schemas.microsoft.com/office/powerpoint/2010/main" val="7020745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55867B-6E75-409E-9250-9EC22D1751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42363"/>
          </a:xfrm>
        </p:spPr>
        <p:txBody>
          <a:bodyPr/>
          <a:lstStyle/>
          <a:p>
            <a:r>
              <a:rPr lang="en-US" dirty="0"/>
              <a:t>Getting It Right, as You Write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2355A8-9881-403A-8FFC-25B56775D0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728133"/>
            <a:ext cx="8596668" cy="4313230"/>
          </a:xfrm>
        </p:spPr>
        <p:txBody>
          <a:bodyPr>
            <a:normAutofit lnSpcReduction="10000"/>
          </a:bodyPr>
          <a:lstStyle/>
          <a:p>
            <a:r>
              <a:rPr lang="en-US" b="1" u="sng" dirty="0"/>
              <a:t>Revising</a:t>
            </a:r>
            <a:r>
              <a:rPr lang="en-US" dirty="0"/>
              <a:t> -- making major corrections and changes to the organization or content of an essay.</a:t>
            </a:r>
          </a:p>
          <a:p>
            <a:pPr marL="0" indent="0">
              <a:buNone/>
            </a:pPr>
            <a:endParaRPr lang="en-US" sz="800" dirty="0"/>
          </a:p>
          <a:p>
            <a:r>
              <a:rPr lang="en-US" b="1" dirty="0"/>
              <a:t>How do I know when I should </a:t>
            </a:r>
            <a:r>
              <a:rPr lang="en-US" b="1" u="sng" dirty="0"/>
              <a:t>revise</a:t>
            </a:r>
            <a:r>
              <a:rPr lang="en-US" b="1" dirty="0"/>
              <a:t>?</a:t>
            </a:r>
          </a:p>
          <a:p>
            <a:pPr marL="0" indent="0">
              <a:buNone/>
            </a:pPr>
            <a:endParaRPr lang="en-US" sz="800" b="1" dirty="0"/>
          </a:p>
          <a:p>
            <a:pPr lvl="2"/>
            <a:r>
              <a:rPr lang="en-US" b="1" dirty="0"/>
              <a:t>Plagiarism.  </a:t>
            </a:r>
            <a:r>
              <a:rPr lang="en-US" dirty="0"/>
              <a:t>Does your essay have incorrect citations and quotation marks?</a:t>
            </a:r>
          </a:p>
          <a:p>
            <a:pPr lvl="2"/>
            <a:r>
              <a:rPr lang="en-US" b="1" dirty="0"/>
              <a:t>Major Grammar Errors</a:t>
            </a:r>
            <a:r>
              <a:rPr lang="en-US" dirty="0"/>
              <a:t>.  Do you have fragmented, run-on, and comma splice sentences?</a:t>
            </a:r>
          </a:p>
          <a:p>
            <a:pPr lvl="2"/>
            <a:r>
              <a:rPr lang="en-US" b="1" dirty="0"/>
              <a:t>Paragraph Structure Problems</a:t>
            </a:r>
            <a:r>
              <a:rPr lang="en-US" dirty="0"/>
              <a:t>. Do you have more than one idea per paragraph?</a:t>
            </a:r>
          </a:p>
          <a:p>
            <a:pPr lvl="2"/>
            <a:r>
              <a:rPr lang="en-US" b="1" dirty="0"/>
              <a:t>Development Needed</a:t>
            </a:r>
            <a:r>
              <a:rPr lang="en-US" dirty="0"/>
              <a:t>.  Does your essay have very short paragraphs?</a:t>
            </a:r>
          </a:p>
          <a:p>
            <a:pPr lvl="2"/>
            <a:r>
              <a:rPr lang="en-US" b="1" dirty="0"/>
              <a:t>Transitions Needed</a:t>
            </a:r>
            <a:r>
              <a:rPr lang="en-US" dirty="0"/>
              <a:t>.  Does each paragraph have words to signal the reader about ideas?  </a:t>
            </a:r>
          </a:p>
          <a:p>
            <a:pPr lvl="2"/>
            <a:r>
              <a:rPr lang="en-US" b="1" dirty="0"/>
              <a:t>Unity Needed</a:t>
            </a:r>
            <a:r>
              <a:rPr lang="en-US" dirty="0"/>
              <a:t>.  Do the topic sentences and conclusion reflect the Thesis Statement?</a:t>
            </a:r>
          </a:p>
          <a:p>
            <a:pPr lvl="2"/>
            <a:endParaRPr lang="en-US" dirty="0"/>
          </a:p>
          <a:p>
            <a:r>
              <a:rPr lang="en-US" b="1" u="sng" dirty="0"/>
              <a:t>Revision</a:t>
            </a:r>
            <a:r>
              <a:rPr lang="en-US" dirty="0"/>
              <a:t> is one of the final steps in The Writing Process, so be patient if you have to retype or rewrite an essay for a second or third draft.  </a:t>
            </a:r>
          </a:p>
        </p:txBody>
      </p:sp>
    </p:spTree>
    <p:extLst>
      <p:ext uri="{BB962C8B-B14F-4D97-AF65-F5344CB8AC3E}">
        <p14:creationId xmlns:p14="http://schemas.microsoft.com/office/powerpoint/2010/main" val="29402738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r="18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CBB81C-1000-4CD5-9FA6-3B2CDB9EB1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BFE232-87E6-4A12-86D3-598A51452B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212287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C00000"/>
      </a:accent1>
      <a:accent2>
        <a:srgbClr val="C00000"/>
      </a:accent2>
      <a:accent3>
        <a:srgbClr val="2F3342"/>
      </a:accent3>
      <a:accent4>
        <a:srgbClr val="038B30"/>
      </a:accent4>
      <a:accent5>
        <a:srgbClr val="FF0000"/>
      </a:accent5>
      <a:accent6>
        <a:srgbClr val="FF0000"/>
      </a:accent6>
      <a:hlink>
        <a:srgbClr val="05D74D"/>
      </a:hlink>
      <a:folHlink>
        <a:srgbClr val="FF0000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93</TotalTime>
  <Words>514</Words>
  <Application>Microsoft Office PowerPoint</Application>
  <PresentationFormat>Widescreen</PresentationFormat>
  <Paragraphs>52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Trebuchet MS</vt:lpstr>
      <vt:lpstr>Wingdings 3</vt:lpstr>
      <vt:lpstr>Facet</vt:lpstr>
      <vt:lpstr>PowerPoint Presentation</vt:lpstr>
      <vt:lpstr>The Writing Process</vt:lpstr>
      <vt:lpstr>A Checklist – The Pieces of the Puzzle</vt:lpstr>
      <vt:lpstr>As You Write, Remember Your Purpose</vt:lpstr>
      <vt:lpstr>Getting It Right, as You Write</vt:lpstr>
      <vt:lpstr>Getting It Right, as You Write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Writing Process</dc:title>
  <dc:creator>Laurel Tucker</dc:creator>
  <cp:lastModifiedBy>Athea Harris</cp:lastModifiedBy>
  <cp:revision>11</cp:revision>
  <dcterms:created xsi:type="dcterms:W3CDTF">2022-10-07T17:21:29Z</dcterms:created>
  <dcterms:modified xsi:type="dcterms:W3CDTF">2022-12-14T19:18:07Z</dcterms:modified>
</cp:coreProperties>
</file>