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62" r:id="rId2"/>
    <p:sldId id="256" r:id="rId3"/>
    <p:sldId id="257" r:id="rId4"/>
    <p:sldId id="258" r:id="rId5"/>
    <p:sldId id="259" r:id="rId6"/>
    <p:sldId id="260" r:id="rId7"/>
    <p:sldId id="261" r:id="rId8"/>
    <p:sldId id="263"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p:scale>
          <a:sx n="170" d="100"/>
          <a:sy n="170" d="100"/>
        </p:scale>
        <p:origin x="-216" y="-28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12/14/2022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2A54C80-263E-416B-A8E0-580EDEADCBDC}" type="datetimeFigureOut">
              <a:rPr lang="en-US" dirty="0"/>
              <a:t>12/14/2022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2A54C80-263E-416B-A8E0-580EDEADCBDC}" type="datetimeFigureOut">
              <a:rPr lang="en-US" dirty="0"/>
              <a:t>12/14/2022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12/14/2022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12/14/2022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12/14/2022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12/14/2022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12/14/2022</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12/14/2022</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5" r:id="rId2"/>
    <p:sldLayoutId id="2147483651" r:id="rId3"/>
    <p:sldLayoutId id="2147483666" r:id="rId4"/>
    <p:sldLayoutId id="2147483653" r:id="rId5"/>
    <p:sldLayoutId id="2147483654" r:id="rId6"/>
    <p:sldLayoutId id="2147483655" r:id="rId7"/>
    <p:sldLayoutId id="2147483667" r:id="rId8"/>
    <p:sldLayoutId id="2147483657" r:id="rId9"/>
    <p:sldLayoutId id="2147483660" r:id="rId10"/>
    <p:sldLayoutId id="2147483661" r:id="rId11"/>
    <p:sldLayoutId id="2147483662" r:id="rId12"/>
    <p:sldLayoutId id="2147483663" r:id="rId13"/>
    <p:sldLayoutId id="2147483664" r:id="rId14"/>
    <p:sldLayoutId id="2147483668"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hyperlink" Target="http://www.turnitin.com/"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r="18000" b="-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711B39-B55E-4972-81D8-6D105657367E}"/>
              </a:ext>
            </a:extLst>
          </p:cNvPr>
          <p:cNvSpPr>
            <a:spLocks noGrp="1"/>
          </p:cNvSpPr>
          <p:nvPr>
            <p:ph type="title"/>
          </p:nvPr>
        </p:nvSpPr>
        <p:spPr/>
        <p:txBody>
          <a:bodyPr/>
          <a:lstStyle/>
          <a:p>
            <a:endParaRPr lang="en-US"/>
          </a:p>
        </p:txBody>
      </p:sp>
      <p:sp>
        <p:nvSpPr>
          <p:cNvPr id="7" name="Content Placeholder 6">
            <a:extLst>
              <a:ext uri="{FF2B5EF4-FFF2-40B4-BE49-F238E27FC236}">
                <a16:creationId xmlns:a16="http://schemas.microsoft.com/office/drawing/2014/main" id="{422EDAB5-4283-48CF-8D70-CFEE66B12A73}"/>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30129700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431609-EBB9-4327-9D22-E37F1E07081D}"/>
              </a:ext>
            </a:extLst>
          </p:cNvPr>
          <p:cNvSpPr>
            <a:spLocks noGrp="1"/>
          </p:cNvSpPr>
          <p:nvPr>
            <p:ph type="ctrTitle"/>
          </p:nvPr>
        </p:nvSpPr>
        <p:spPr/>
        <p:txBody>
          <a:bodyPr/>
          <a:lstStyle/>
          <a:p>
            <a:r>
              <a:rPr lang="en-US" dirty="0"/>
              <a:t>The Writing Process</a:t>
            </a:r>
          </a:p>
        </p:txBody>
      </p:sp>
      <p:sp>
        <p:nvSpPr>
          <p:cNvPr id="3" name="Subtitle 2">
            <a:extLst>
              <a:ext uri="{FF2B5EF4-FFF2-40B4-BE49-F238E27FC236}">
                <a16:creationId xmlns:a16="http://schemas.microsoft.com/office/drawing/2014/main" id="{64C81426-A5EA-4FA6-8072-A042A6F06EE3}"/>
              </a:ext>
            </a:extLst>
          </p:cNvPr>
          <p:cNvSpPr>
            <a:spLocks noGrp="1"/>
          </p:cNvSpPr>
          <p:nvPr>
            <p:ph type="subTitle" idx="1"/>
          </p:nvPr>
        </p:nvSpPr>
        <p:spPr/>
        <p:txBody>
          <a:bodyPr/>
          <a:lstStyle/>
          <a:p>
            <a:r>
              <a:rPr lang="en-US" dirty="0"/>
              <a:t>Asking Questions &amp; Creating an Outline</a:t>
            </a:r>
          </a:p>
        </p:txBody>
      </p:sp>
    </p:spTree>
    <p:extLst>
      <p:ext uri="{BB962C8B-B14F-4D97-AF65-F5344CB8AC3E}">
        <p14:creationId xmlns:p14="http://schemas.microsoft.com/office/powerpoint/2010/main" val="29896646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593B3D-A2D1-4F54-8E5C-133649162DB1}"/>
              </a:ext>
            </a:extLst>
          </p:cNvPr>
          <p:cNvSpPr>
            <a:spLocks noGrp="1"/>
          </p:cNvSpPr>
          <p:nvPr>
            <p:ph type="title"/>
          </p:nvPr>
        </p:nvSpPr>
        <p:spPr>
          <a:xfrm>
            <a:off x="677334" y="609601"/>
            <a:ext cx="8596668" cy="724250"/>
          </a:xfrm>
        </p:spPr>
        <p:txBody>
          <a:bodyPr>
            <a:normAutofit/>
          </a:bodyPr>
          <a:lstStyle/>
          <a:p>
            <a:r>
              <a:rPr lang="en-US" sz="3200" dirty="0"/>
              <a:t>Tell me more about the assignment.</a:t>
            </a:r>
          </a:p>
        </p:txBody>
      </p:sp>
      <p:sp>
        <p:nvSpPr>
          <p:cNvPr id="3" name="Content Placeholder 2">
            <a:extLst>
              <a:ext uri="{FF2B5EF4-FFF2-40B4-BE49-F238E27FC236}">
                <a16:creationId xmlns:a16="http://schemas.microsoft.com/office/drawing/2014/main" id="{21304FE9-D574-4E4A-9592-673C269CF4A2}"/>
              </a:ext>
            </a:extLst>
          </p:cNvPr>
          <p:cNvSpPr>
            <a:spLocks noGrp="1"/>
          </p:cNvSpPr>
          <p:nvPr>
            <p:ph idx="1"/>
          </p:nvPr>
        </p:nvSpPr>
        <p:spPr>
          <a:xfrm>
            <a:off x="677334" y="1593908"/>
            <a:ext cx="8596668" cy="4790113"/>
          </a:xfrm>
        </p:spPr>
        <p:txBody>
          <a:bodyPr>
            <a:normAutofit/>
          </a:bodyPr>
          <a:lstStyle/>
          <a:p>
            <a:r>
              <a:rPr lang="en-US" sz="1400" b="1" dirty="0"/>
              <a:t>What is the assignment final deadline day and time?</a:t>
            </a:r>
          </a:p>
          <a:p>
            <a:pPr marL="0" indent="0">
              <a:buNone/>
            </a:pPr>
            <a:endParaRPr lang="en-US" sz="800" dirty="0"/>
          </a:p>
          <a:p>
            <a:r>
              <a:rPr lang="en-US" sz="1400" b="1" dirty="0"/>
              <a:t>Is the assignment due in class or online?</a:t>
            </a:r>
          </a:p>
          <a:p>
            <a:pPr lvl="1"/>
            <a:r>
              <a:rPr lang="en-US" sz="1100" i="1" dirty="0"/>
              <a:t>If the assignment is due online, will it be submitted through </a:t>
            </a:r>
            <a:r>
              <a:rPr lang="en-US" sz="1100" i="1" dirty="0">
                <a:hlinkClick r:id="rId2"/>
              </a:rPr>
              <a:t>www.Turnitin.com</a:t>
            </a:r>
            <a:r>
              <a:rPr lang="en-US" sz="1100" i="1" dirty="0"/>
              <a:t>?</a:t>
            </a:r>
          </a:p>
          <a:p>
            <a:pPr marL="457200" lvl="1" indent="0">
              <a:buNone/>
            </a:pPr>
            <a:endParaRPr lang="en-US" sz="800" dirty="0"/>
          </a:p>
          <a:p>
            <a:r>
              <a:rPr lang="en-US" sz="1400" b="1" dirty="0"/>
              <a:t>What is the required format, such as MLA or APA?</a:t>
            </a:r>
          </a:p>
          <a:p>
            <a:pPr marL="0" indent="0">
              <a:buNone/>
            </a:pPr>
            <a:endParaRPr lang="en-US" sz="800" b="1" dirty="0"/>
          </a:p>
          <a:p>
            <a:r>
              <a:rPr lang="en-US" sz="1400" b="1" dirty="0"/>
              <a:t>Is there a word count expectation or number of paragraphs specified?</a:t>
            </a:r>
          </a:p>
          <a:p>
            <a:pPr marL="0" indent="0">
              <a:buNone/>
            </a:pPr>
            <a:endParaRPr lang="en-US" sz="800" dirty="0"/>
          </a:p>
          <a:p>
            <a:r>
              <a:rPr lang="en-US" sz="1400" b="1" dirty="0"/>
              <a:t>Did the teacher specify any other directions for the essay?</a:t>
            </a:r>
          </a:p>
          <a:p>
            <a:endParaRPr lang="en-US" sz="800" dirty="0"/>
          </a:p>
          <a:p>
            <a:r>
              <a:rPr lang="en-US" sz="1400" b="1" dirty="0"/>
              <a:t>Is there a grading rubric or information about how the essay will be graded?</a:t>
            </a:r>
          </a:p>
          <a:p>
            <a:endParaRPr lang="en-US" sz="800" dirty="0"/>
          </a:p>
          <a:p>
            <a:r>
              <a:rPr lang="en-US" sz="1400" b="1" dirty="0"/>
              <a:t>What is the purpose of the essay, such as argument, narrative, or process?</a:t>
            </a:r>
          </a:p>
          <a:p>
            <a:pPr marL="0" indent="0">
              <a:buNone/>
            </a:pPr>
            <a:endParaRPr lang="en-US" sz="800" b="1" dirty="0"/>
          </a:p>
          <a:p>
            <a:r>
              <a:rPr lang="en-US" sz="1400" b="1" dirty="0"/>
              <a:t>Are you required to do research or use specific GMC Library databases or resources?</a:t>
            </a:r>
          </a:p>
          <a:p>
            <a:endParaRPr lang="en-US" sz="1400" b="1"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503358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3EAF28-3A1E-4996-958E-10964D0C8104}"/>
              </a:ext>
            </a:extLst>
          </p:cNvPr>
          <p:cNvSpPr>
            <a:spLocks noGrp="1"/>
          </p:cNvSpPr>
          <p:nvPr>
            <p:ph type="title"/>
          </p:nvPr>
        </p:nvSpPr>
        <p:spPr>
          <a:xfrm>
            <a:off x="352338" y="609600"/>
            <a:ext cx="8921664" cy="707472"/>
          </a:xfrm>
        </p:spPr>
        <p:txBody>
          <a:bodyPr>
            <a:normAutofit/>
          </a:bodyPr>
          <a:lstStyle/>
          <a:p>
            <a:r>
              <a:rPr lang="en-US" sz="3200" dirty="0"/>
              <a:t>Where is Your Starting Line? -– </a:t>
            </a:r>
            <a:r>
              <a:rPr lang="en-US" sz="2000" i="1" dirty="0"/>
              <a:t>Yes or No Questions  </a:t>
            </a:r>
          </a:p>
        </p:txBody>
      </p:sp>
      <p:sp>
        <p:nvSpPr>
          <p:cNvPr id="3" name="Content Placeholder 2">
            <a:extLst>
              <a:ext uri="{FF2B5EF4-FFF2-40B4-BE49-F238E27FC236}">
                <a16:creationId xmlns:a16="http://schemas.microsoft.com/office/drawing/2014/main" id="{84FF6C97-3711-4641-A33E-3ECF09547659}"/>
              </a:ext>
            </a:extLst>
          </p:cNvPr>
          <p:cNvSpPr>
            <a:spLocks noGrp="1"/>
          </p:cNvSpPr>
          <p:nvPr>
            <p:ph idx="1"/>
          </p:nvPr>
        </p:nvSpPr>
        <p:spPr>
          <a:xfrm>
            <a:off x="677334" y="1585519"/>
            <a:ext cx="8596668" cy="4899170"/>
          </a:xfrm>
        </p:spPr>
        <p:txBody>
          <a:bodyPr/>
          <a:lstStyle/>
          <a:p>
            <a:r>
              <a:rPr lang="en-US" sz="1600" b="1" dirty="0"/>
              <a:t>Do you understand all of the directions for the assignment, including the grading rubric and the deadline day and time?</a:t>
            </a:r>
          </a:p>
          <a:p>
            <a:pPr lvl="1"/>
            <a:r>
              <a:rPr lang="en-US" sz="1200" dirty="0"/>
              <a:t>If yes, go to next question.</a:t>
            </a:r>
          </a:p>
          <a:p>
            <a:pPr lvl="1"/>
            <a:r>
              <a:rPr lang="en-US" sz="1200" dirty="0"/>
              <a:t>If no, </a:t>
            </a:r>
            <a:r>
              <a:rPr lang="en-US" sz="1200" u="sng" dirty="0"/>
              <a:t>stop now</a:t>
            </a:r>
            <a:r>
              <a:rPr lang="en-US" sz="1200" dirty="0"/>
              <a:t> to review the </a:t>
            </a:r>
            <a:r>
              <a:rPr lang="en-US" sz="1200" u="sng" dirty="0"/>
              <a:t>directions, the grading rubric, and the deadline</a:t>
            </a:r>
            <a:r>
              <a:rPr lang="en-US" sz="1200" dirty="0"/>
              <a:t> information.</a:t>
            </a:r>
          </a:p>
          <a:p>
            <a:r>
              <a:rPr lang="en-US" sz="1600" b="1" dirty="0"/>
              <a:t>Do you already have a topic?</a:t>
            </a:r>
          </a:p>
          <a:p>
            <a:pPr lvl="1"/>
            <a:r>
              <a:rPr lang="en-US" sz="1200" dirty="0"/>
              <a:t>If yes, go to next question.</a:t>
            </a:r>
          </a:p>
          <a:p>
            <a:pPr lvl="1"/>
            <a:r>
              <a:rPr lang="en-US" sz="1200" dirty="0"/>
              <a:t>If no, </a:t>
            </a:r>
            <a:r>
              <a:rPr lang="en-US" sz="1200" u="sng" dirty="0"/>
              <a:t>stop now</a:t>
            </a:r>
            <a:r>
              <a:rPr lang="en-US" sz="1200" dirty="0"/>
              <a:t> to make a final decision about your </a:t>
            </a:r>
            <a:r>
              <a:rPr lang="en-US" sz="1200" u="sng" dirty="0"/>
              <a:t>topic</a:t>
            </a:r>
            <a:r>
              <a:rPr lang="en-US" sz="1200" dirty="0"/>
              <a:t>. </a:t>
            </a:r>
          </a:p>
          <a:p>
            <a:pPr indent="-285750"/>
            <a:r>
              <a:rPr lang="en-US" dirty="0"/>
              <a:t> </a:t>
            </a:r>
            <a:r>
              <a:rPr lang="en-US" sz="1600" b="1" dirty="0"/>
              <a:t>Do you already have a thesis statement?</a:t>
            </a:r>
          </a:p>
          <a:p>
            <a:pPr lvl="1"/>
            <a:r>
              <a:rPr lang="en-US" sz="1200" dirty="0"/>
              <a:t>If yes, go to the next question.</a:t>
            </a:r>
          </a:p>
          <a:p>
            <a:pPr lvl="1"/>
            <a:r>
              <a:rPr lang="en-US" sz="1200" dirty="0"/>
              <a:t>If no, </a:t>
            </a:r>
            <a:r>
              <a:rPr lang="en-US" sz="1200" u="sng" dirty="0"/>
              <a:t>stop now</a:t>
            </a:r>
            <a:r>
              <a:rPr lang="en-US" sz="1200" dirty="0"/>
              <a:t> to write a basic </a:t>
            </a:r>
            <a:r>
              <a:rPr lang="en-US" sz="1200" u="sng" dirty="0"/>
              <a:t>thesis statement</a:t>
            </a:r>
            <a:r>
              <a:rPr lang="en-US" sz="1200" dirty="0"/>
              <a:t>, which is the sentence in the introduction that specifically states what you will discuss in your essay. </a:t>
            </a:r>
          </a:p>
          <a:p>
            <a:r>
              <a:rPr lang="en-US" sz="1600" b="1" dirty="0"/>
              <a:t>Do you need to collect research for this assignment and create a works cited page?</a:t>
            </a:r>
          </a:p>
          <a:p>
            <a:pPr lvl="1"/>
            <a:r>
              <a:rPr lang="en-US" sz="1200" dirty="0"/>
              <a:t>If yes, </a:t>
            </a:r>
            <a:r>
              <a:rPr lang="en-US" sz="1200" u="sng" dirty="0"/>
              <a:t>stop now</a:t>
            </a:r>
            <a:r>
              <a:rPr lang="en-US" sz="1200" dirty="0"/>
              <a:t> to collect your </a:t>
            </a:r>
            <a:r>
              <a:rPr lang="en-US" sz="1200" u="sng" dirty="0"/>
              <a:t>research information</a:t>
            </a:r>
            <a:r>
              <a:rPr lang="en-US" sz="1200" dirty="0"/>
              <a:t> and </a:t>
            </a:r>
            <a:r>
              <a:rPr lang="en-US" sz="1200" u="sng" dirty="0"/>
              <a:t>write your works cited page</a:t>
            </a:r>
            <a:r>
              <a:rPr lang="en-US" sz="1200" dirty="0"/>
              <a:t> as you gather info.</a:t>
            </a:r>
          </a:p>
          <a:p>
            <a:pPr lvl="1"/>
            <a:r>
              <a:rPr lang="en-US" sz="1200" dirty="0"/>
              <a:t>If no, let’s move forward to creating an outline for your essay.</a:t>
            </a:r>
          </a:p>
        </p:txBody>
      </p:sp>
    </p:spTree>
    <p:extLst>
      <p:ext uri="{BB962C8B-B14F-4D97-AF65-F5344CB8AC3E}">
        <p14:creationId xmlns:p14="http://schemas.microsoft.com/office/powerpoint/2010/main" val="5512469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498775-BA7B-43AF-A44D-C4F9366B2E03}"/>
              </a:ext>
            </a:extLst>
          </p:cNvPr>
          <p:cNvSpPr>
            <a:spLocks noGrp="1"/>
          </p:cNvSpPr>
          <p:nvPr>
            <p:ph type="title"/>
          </p:nvPr>
        </p:nvSpPr>
        <p:spPr>
          <a:xfrm>
            <a:off x="677334" y="609600"/>
            <a:ext cx="8596668" cy="749417"/>
          </a:xfrm>
        </p:spPr>
        <p:txBody>
          <a:bodyPr>
            <a:normAutofit fontScale="90000"/>
          </a:bodyPr>
          <a:lstStyle/>
          <a:p>
            <a:r>
              <a:rPr lang="en-US" dirty="0"/>
              <a:t>The Star of the Show – The Thesis Statement </a:t>
            </a:r>
          </a:p>
        </p:txBody>
      </p:sp>
      <p:sp>
        <p:nvSpPr>
          <p:cNvPr id="3" name="Content Placeholder 2">
            <a:extLst>
              <a:ext uri="{FF2B5EF4-FFF2-40B4-BE49-F238E27FC236}">
                <a16:creationId xmlns:a16="http://schemas.microsoft.com/office/drawing/2014/main" id="{B99AD976-28D6-488F-A720-36B06185077E}"/>
              </a:ext>
            </a:extLst>
          </p:cNvPr>
          <p:cNvSpPr>
            <a:spLocks noGrp="1"/>
          </p:cNvSpPr>
          <p:nvPr>
            <p:ph idx="1"/>
          </p:nvPr>
        </p:nvSpPr>
        <p:spPr>
          <a:xfrm>
            <a:off x="677334" y="1577131"/>
            <a:ext cx="8596668" cy="4464232"/>
          </a:xfrm>
        </p:spPr>
        <p:txBody>
          <a:bodyPr/>
          <a:lstStyle/>
          <a:p>
            <a:r>
              <a:rPr lang="en-US" dirty="0"/>
              <a:t>Write your </a:t>
            </a:r>
            <a:r>
              <a:rPr lang="en-US" b="1" u="sng" dirty="0"/>
              <a:t>thesis statement</a:t>
            </a:r>
            <a:r>
              <a:rPr lang="en-US" b="1" dirty="0"/>
              <a:t> </a:t>
            </a:r>
            <a:r>
              <a:rPr lang="en-US" dirty="0"/>
              <a:t>on the first line of a blank sheet of lined paper.</a:t>
            </a:r>
          </a:p>
          <a:p>
            <a:endParaRPr lang="en-US" dirty="0"/>
          </a:p>
          <a:p>
            <a:r>
              <a:rPr lang="en-US" b="1" i="1" dirty="0"/>
              <a:t>Remember, an effective thesis statement </a:t>
            </a:r>
            <a:r>
              <a:rPr lang="en-US" dirty="0"/>
              <a:t>–</a:t>
            </a:r>
          </a:p>
          <a:p>
            <a:pPr lvl="2"/>
            <a:r>
              <a:rPr lang="en-US" dirty="0"/>
              <a:t>Uses specific language and avoids generalizations.</a:t>
            </a:r>
          </a:p>
          <a:p>
            <a:pPr lvl="2"/>
            <a:r>
              <a:rPr lang="en-US" dirty="0"/>
              <a:t>Is centered around one main idea.</a:t>
            </a:r>
          </a:p>
          <a:p>
            <a:pPr lvl="2"/>
            <a:r>
              <a:rPr lang="en-US" dirty="0"/>
              <a:t>Sparks interest about the topic.</a:t>
            </a:r>
          </a:p>
          <a:p>
            <a:pPr lvl="2"/>
            <a:r>
              <a:rPr lang="en-US" dirty="0"/>
              <a:t>Expresses a belief about a topic.</a:t>
            </a:r>
          </a:p>
          <a:p>
            <a:pPr lvl="2"/>
            <a:r>
              <a:rPr lang="en-US" dirty="0"/>
              <a:t>Seems to answer a question about the topic.</a:t>
            </a:r>
          </a:p>
          <a:p>
            <a:pPr lvl="2"/>
            <a:r>
              <a:rPr lang="en-US" dirty="0"/>
              <a:t>Is a guide to your reader about the point you want to make.</a:t>
            </a:r>
          </a:p>
          <a:p>
            <a:pPr lvl="2"/>
            <a:r>
              <a:rPr lang="en-US" dirty="0"/>
              <a:t>Is located in the introduction paragraph, near the end or as the last sentence.</a:t>
            </a:r>
          </a:p>
          <a:p>
            <a:pPr lvl="2"/>
            <a:r>
              <a:rPr lang="en-US" dirty="0"/>
              <a:t>Can stand alone on a piece of paper and describe the essay in one sentence.  </a:t>
            </a:r>
          </a:p>
          <a:p>
            <a:pPr lvl="1"/>
            <a:endParaRPr lang="en-US" dirty="0"/>
          </a:p>
          <a:p>
            <a:pPr lvl="1"/>
            <a:endParaRPr lang="en-US" dirty="0"/>
          </a:p>
          <a:p>
            <a:pPr lvl="1"/>
            <a:endParaRPr lang="en-US" dirty="0"/>
          </a:p>
          <a:p>
            <a:pPr lvl="1"/>
            <a:endParaRPr lang="en-US" dirty="0"/>
          </a:p>
          <a:p>
            <a:endParaRPr lang="en-US" dirty="0"/>
          </a:p>
        </p:txBody>
      </p:sp>
    </p:spTree>
    <p:extLst>
      <p:ext uri="{BB962C8B-B14F-4D97-AF65-F5344CB8AC3E}">
        <p14:creationId xmlns:p14="http://schemas.microsoft.com/office/powerpoint/2010/main" val="20150872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224055-CB38-4221-9745-FB37155DEBA7}"/>
              </a:ext>
            </a:extLst>
          </p:cNvPr>
          <p:cNvSpPr>
            <a:spLocks noGrp="1"/>
          </p:cNvSpPr>
          <p:nvPr>
            <p:ph type="title"/>
          </p:nvPr>
        </p:nvSpPr>
        <p:spPr>
          <a:xfrm>
            <a:off x="677334" y="609600"/>
            <a:ext cx="8596668" cy="699083"/>
          </a:xfrm>
        </p:spPr>
        <p:txBody>
          <a:bodyPr>
            <a:normAutofit/>
          </a:bodyPr>
          <a:lstStyle/>
          <a:p>
            <a:r>
              <a:rPr lang="en-US" sz="3200" dirty="0"/>
              <a:t>Putting the Pieces in Order – The Outline</a:t>
            </a:r>
          </a:p>
        </p:txBody>
      </p:sp>
      <p:sp>
        <p:nvSpPr>
          <p:cNvPr id="3" name="Content Placeholder 2">
            <a:extLst>
              <a:ext uri="{FF2B5EF4-FFF2-40B4-BE49-F238E27FC236}">
                <a16:creationId xmlns:a16="http://schemas.microsoft.com/office/drawing/2014/main" id="{68B09574-E484-4E05-843A-C5D6BE6750FC}"/>
              </a:ext>
            </a:extLst>
          </p:cNvPr>
          <p:cNvSpPr>
            <a:spLocks noGrp="1"/>
          </p:cNvSpPr>
          <p:nvPr>
            <p:ph idx="1"/>
          </p:nvPr>
        </p:nvSpPr>
        <p:spPr>
          <a:xfrm>
            <a:off x="677334" y="1510019"/>
            <a:ext cx="8596668" cy="4798502"/>
          </a:xfrm>
        </p:spPr>
        <p:txBody>
          <a:bodyPr/>
          <a:lstStyle/>
          <a:p>
            <a:r>
              <a:rPr lang="en-US" sz="1600" dirty="0"/>
              <a:t>The first section of the outline is the </a:t>
            </a:r>
            <a:r>
              <a:rPr lang="en-US" sz="1600" b="1" u="sng" dirty="0"/>
              <a:t>Introduction Paragraph</a:t>
            </a:r>
            <a:r>
              <a:rPr lang="en-US" sz="1600" dirty="0"/>
              <a:t>.</a:t>
            </a:r>
          </a:p>
          <a:p>
            <a:pPr lvl="2"/>
            <a:r>
              <a:rPr lang="en-US" sz="1200" dirty="0"/>
              <a:t>The Introduction typically includes the Attention Grabber, Thesis, and basic information.</a:t>
            </a:r>
          </a:p>
          <a:p>
            <a:pPr lvl="2"/>
            <a:r>
              <a:rPr lang="en-US" sz="1200" dirty="0"/>
              <a:t>Write those sentences, and be sure to put them in order with Thesis at or near the end.</a:t>
            </a:r>
          </a:p>
          <a:p>
            <a:pPr marL="914400" lvl="2" indent="0">
              <a:buNone/>
            </a:pPr>
            <a:endParaRPr lang="en-US" sz="800" dirty="0"/>
          </a:p>
          <a:p>
            <a:r>
              <a:rPr lang="en-US" sz="1600" dirty="0"/>
              <a:t>The next three or more sections of the outline are for the </a:t>
            </a:r>
            <a:r>
              <a:rPr lang="en-US" sz="1600" b="1" u="sng" dirty="0"/>
              <a:t>Body Paragraphs</a:t>
            </a:r>
            <a:r>
              <a:rPr lang="en-US" sz="1600" dirty="0"/>
              <a:t>.</a:t>
            </a:r>
          </a:p>
          <a:p>
            <a:pPr lvl="2"/>
            <a:r>
              <a:rPr lang="en-US" sz="1200" dirty="0"/>
              <a:t>In a basic essay format, make at least </a:t>
            </a:r>
            <a:r>
              <a:rPr lang="en-US" sz="1200" b="1" u="sng" dirty="0"/>
              <a:t>three points</a:t>
            </a:r>
            <a:r>
              <a:rPr lang="en-US" sz="1200" b="1" dirty="0"/>
              <a:t> </a:t>
            </a:r>
            <a:r>
              <a:rPr lang="en-US" sz="1200" dirty="0"/>
              <a:t>about your overall topic.</a:t>
            </a:r>
          </a:p>
          <a:p>
            <a:pPr lvl="2"/>
            <a:r>
              <a:rPr lang="en-US" sz="1200" dirty="0"/>
              <a:t>Each </a:t>
            </a:r>
            <a:r>
              <a:rPr lang="en-US" sz="1200" b="1" u="sng" dirty="0"/>
              <a:t>point</a:t>
            </a:r>
            <a:r>
              <a:rPr lang="en-US" sz="1200" dirty="0"/>
              <a:t> will be a separate </a:t>
            </a:r>
            <a:r>
              <a:rPr lang="en-US" sz="1200" b="1" u="sng" dirty="0"/>
              <a:t>paragraph</a:t>
            </a:r>
            <a:r>
              <a:rPr lang="en-US" sz="1200" dirty="0"/>
              <a:t> and together are called the BODY paragraphs.</a:t>
            </a:r>
          </a:p>
          <a:p>
            <a:pPr lvl="2"/>
            <a:r>
              <a:rPr lang="en-US" sz="1200" dirty="0"/>
              <a:t>Each paragraph should have a </a:t>
            </a:r>
            <a:r>
              <a:rPr lang="en-US" sz="1200" b="1" u="sng" dirty="0"/>
              <a:t>topic sentence</a:t>
            </a:r>
            <a:r>
              <a:rPr lang="en-US" sz="1200" b="1" dirty="0"/>
              <a:t> </a:t>
            </a:r>
            <a:r>
              <a:rPr lang="en-US" sz="1200" dirty="0"/>
              <a:t>that supports the thesis statement. </a:t>
            </a:r>
          </a:p>
          <a:p>
            <a:pPr lvl="2"/>
            <a:r>
              <a:rPr lang="en-US" sz="1200" dirty="0"/>
              <a:t>Write the topic sentence for each section, and keep your audience and purpose in mind.</a:t>
            </a:r>
          </a:p>
          <a:p>
            <a:pPr lvl="2"/>
            <a:r>
              <a:rPr lang="en-US" sz="1200" dirty="0"/>
              <a:t>The “most important point” should be in your THIRD Body Paragraph – lead up to it.</a:t>
            </a:r>
          </a:p>
          <a:p>
            <a:pPr lvl="2"/>
            <a:r>
              <a:rPr lang="en-US" sz="1200" dirty="0"/>
              <a:t>If you have research to add to your essay, make notes about where to put that information.</a:t>
            </a:r>
          </a:p>
          <a:p>
            <a:pPr marL="914400" lvl="2" indent="0">
              <a:buNone/>
            </a:pPr>
            <a:endParaRPr lang="en-US" sz="800" dirty="0"/>
          </a:p>
          <a:p>
            <a:pPr marL="285750" indent="-171450"/>
            <a:r>
              <a:rPr lang="en-US" dirty="0"/>
              <a:t>The final section of the outline is the </a:t>
            </a:r>
            <a:r>
              <a:rPr lang="en-US" b="1" u="sng" dirty="0"/>
              <a:t>Conclusion Paragraph</a:t>
            </a:r>
            <a:r>
              <a:rPr lang="en-US" dirty="0"/>
              <a:t>.  </a:t>
            </a:r>
          </a:p>
          <a:p>
            <a:pPr lvl="2"/>
            <a:r>
              <a:rPr lang="en-US" sz="1200" dirty="0"/>
              <a:t>The conclusion typically includes the summary of key points and a final impression.</a:t>
            </a:r>
          </a:p>
          <a:p>
            <a:pPr lvl="2"/>
            <a:r>
              <a:rPr lang="en-US" sz="1200" dirty="0"/>
              <a:t>Write those sentences, and use a good conclusion starter to transition the reader.</a:t>
            </a:r>
          </a:p>
          <a:p>
            <a:pPr lvl="2"/>
            <a:endParaRPr lang="en-US" sz="1200" dirty="0"/>
          </a:p>
          <a:p>
            <a:pPr lvl="2"/>
            <a:endParaRPr lang="en-US" dirty="0"/>
          </a:p>
          <a:p>
            <a:pPr lvl="2"/>
            <a:endParaRPr lang="en-US" dirty="0"/>
          </a:p>
        </p:txBody>
      </p:sp>
    </p:spTree>
    <p:extLst>
      <p:ext uri="{BB962C8B-B14F-4D97-AF65-F5344CB8AC3E}">
        <p14:creationId xmlns:p14="http://schemas.microsoft.com/office/powerpoint/2010/main" val="14919355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27F90-15D3-465B-9639-551BBCFEB7B1}"/>
              </a:ext>
            </a:extLst>
          </p:cNvPr>
          <p:cNvSpPr>
            <a:spLocks noGrp="1"/>
          </p:cNvSpPr>
          <p:nvPr>
            <p:ph type="title"/>
          </p:nvPr>
        </p:nvSpPr>
        <p:spPr>
          <a:xfrm>
            <a:off x="677334" y="609600"/>
            <a:ext cx="8596668" cy="824917"/>
          </a:xfrm>
        </p:spPr>
        <p:txBody>
          <a:bodyPr/>
          <a:lstStyle/>
          <a:p>
            <a:r>
              <a:rPr lang="en-US" dirty="0"/>
              <a:t>I’m Ready to Go, Now What?</a:t>
            </a:r>
          </a:p>
        </p:txBody>
      </p:sp>
      <p:sp>
        <p:nvSpPr>
          <p:cNvPr id="3" name="Content Placeholder 2">
            <a:extLst>
              <a:ext uri="{FF2B5EF4-FFF2-40B4-BE49-F238E27FC236}">
                <a16:creationId xmlns:a16="http://schemas.microsoft.com/office/drawing/2014/main" id="{1B039E95-DFF4-4835-B210-318858A1E194}"/>
              </a:ext>
            </a:extLst>
          </p:cNvPr>
          <p:cNvSpPr>
            <a:spLocks noGrp="1"/>
          </p:cNvSpPr>
          <p:nvPr>
            <p:ph idx="1"/>
          </p:nvPr>
        </p:nvSpPr>
        <p:spPr>
          <a:xfrm>
            <a:off x="677334" y="1828801"/>
            <a:ext cx="8596668" cy="4212562"/>
          </a:xfrm>
        </p:spPr>
        <p:txBody>
          <a:bodyPr>
            <a:normAutofit lnSpcReduction="10000"/>
          </a:bodyPr>
          <a:lstStyle/>
          <a:p>
            <a:r>
              <a:rPr lang="en-US" dirty="0"/>
              <a:t>Remind yourself of the day and time of the deadline.</a:t>
            </a:r>
          </a:p>
          <a:p>
            <a:endParaRPr lang="en-US" sz="900" dirty="0"/>
          </a:p>
          <a:p>
            <a:r>
              <a:rPr lang="en-US" b="1" u="sng" dirty="0"/>
              <a:t>Start</a:t>
            </a:r>
            <a:r>
              <a:rPr lang="en-US" dirty="0"/>
              <a:t> writing for thirty minutes. </a:t>
            </a:r>
            <a:r>
              <a:rPr lang="en-US" i="1" dirty="0"/>
              <a:t>Use a timer or set an alarm to remind you</a:t>
            </a:r>
            <a:r>
              <a:rPr lang="en-US" dirty="0"/>
              <a:t>.</a:t>
            </a:r>
          </a:p>
          <a:p>
            <a:endParaRPr lang="en-US" sz="800" dirty="0"/>
          </a:p>
          <a:p>
            <a:r>
              <a:rPr lang="en-US" b="1" u="sng" dirty="0"/>
              <a:t>Avoid</a:t>
            </a:r>
            <a:r>
              <a:rPr lang="en-US" dirty="0"/>
              <a:t> texting, calls, emails, and social media, especially for this 30 minutes.</a:t>
            </a:r>
          </a:p>
          <a:p>
            <a:endParaRPr lang="en-US" sz="800" dirty="0"/>
          </a:p>
          <a:p>
            <a:r>
              <a:rPr lang="en-US" b="1" u="sng" dirty="0"/>
              <a:t>Write</a:t>
            </a:r>
            <a:r>
              <a:rPr lang="en-US" dirty="0"/>
              <a:t> out as much of your essay as possible.  Follow the outline, but be flexible if the topic sentences or thesis statement needs to change as your ideas flow. Be creative with ideas, and add in the research, as needed.  </a:t>
            </a:r>
          </a:p>
          <a:p>
            <a:endParaRPr lang="en-US" sz="800" dirty="0"/>
          </a:p>
          <a:p>
            <a:r>
              <a:rPr lang="en-US" b="1" u="sng" dirty="0"/>
              <a:t>Stop after thirty minutes</a:t>
            </a:r>
            <a:r>
              <a:rPr lang="en-US" dirty="0"/>
              <a:t>. How far did you get?  Evaluating this progress will help you make some time management decisions to get the essay finished by deadline!! Do you work faster typing or hand-writing? Check your schedule for every possible work time – you would be amazed how 15 minutes </a:t>
            </a:r>
            <a:r>
              <a:rPr lang="en-US"/>
              <a:t>can help!!  </a:t>
            </a:r>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3918500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r="18000" b="-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30830D-F8A2-467B-AA5F-7E51334A52CE}"/>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ED89ACE0-18A5-4113-BD30-949E0AA742BD}"/>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732030058"/>
      </p:ext>
    </p:extLst>
  </p:cSld>
  <p:clrMapOvr>
    <a:masterClrMapping/>
  </p:clrMapOvr>
</p:sld>
</file>

<file path=ppt/theme/theme1.xml><?xml version="1.0" encoding="utf-8"?>
<a:theme xmlns:a="http://schemas.openxmlformats.org/drawingml/2006/main" name="Facet">
  <a:themeElements>
    <a:clrScheme name="Custom 1">
      <a:dk1>
        <a:sysClr val="windowText" lastClr="000000"/>
      </a:dk1>
      <a:lt1>
        <a:sysClr val="window" lastClr="FFFFFF"/>
      </a:lt1>
      <a:dk2>
        <a:srgbClr val="44546A"/>
      </a:dk2>
      <a:lt2>
        <a:srgbClr val="E7E6E6"/>
      </a:lt2>
      <a:accent1>
        <a:srgbClr val="C00000"/>
      </a:accent1>
      <a:accent2>
        <a:srgbClr val="C00000"/>
      </a:accent2>
      <a:accent3>
        <a:srgbClr val="2F3342"/>
      </a:accent3>
      <a:accent4>
        <a:srgbClr val="038B30"/>
      </a:accent4>
      <a:accent5>
        <a:srgbClr val="FF0000"/>
      </a:accent5>
      <a:accent6>
        <a:srgbClr val="FF0000"/>
      </a:accent6>
      <a:hlink>
        <a:srgbClr val="05D74D"/>
      </a:hlink>
      <a:folHlink>
        <a:srgbClr val="FF0000"/>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docProps/app.xml><?xml version="1.0" encoding="utf-8"?>
<Properties xmlns="http://schemas.openxmlformats.org/officeDocument/2006/extended-properties" xmlns:vt="http://schemas.openxmlformats.org/officeDocument/2006/docPropsVTypes">
  <Template>Facet</Template>
  <TotalTime>153</TotalTime>
  <Words>800</Words>
  <Application>Microsoft Office PowerPoint</Application>
  <PresentationFormat>Widescreen</PresentationFormat>
  <Paragraphs>79</Paragraphs>
  <Slides>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Trebuchet MS</vt:lpstr>
      <vt:lpstr>Wingdings 3</vt:lpstr>
      <vt:lpstr>Facet</vt:lpstr>
      <vt:lpstr>PowerPoint Presentation</vt:lpstr>
      <vt:lpstr>The Writing Process</vt:lpstr>
      <vt:lpstr>Tell me more about the assignment.</vt:lpstr>
      <vt:lpstr>Where is Your Starting Line? -– Yes or No Questions  </vt:lpstr>
      <vt:lpstr>The Star of the Show – The Thesis Statement </vt:lpstr>
      <vt:lpstr>Putting the Pieces in Order – The Outline</vt:lpstr>
      <vt:lpstr>I’m Ready to Go, Now What?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Writing Process</dc:title>
  <dc:creator>Laurel Tucker</dc:creator>
  <cp:lastModifiedBy>Athea Harris</cp:lastModifiedBy>
  <cp:revision>18</cp:revision>
  <dcterms:created xsi:type="dcterms:W3CDTF">2022-10-07T14:52:35Z</dcterms:created>
  <dcterms:modified xsi:type="dcterms:W3CDTF">2022-12-14T19:08:47Z</dcterms:modified>
</cp:coreProperties>
</file>