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6"/>
  </p:notesMasterIdLst>
  <p:sldIdLst>
    <p:sldId id="256" r:id="rId5"/>
    <p:sldId id="257" r:id="rId6"/>
    <p:sldId id="258" r:id="rId7"/>
    <p:sldId id="259" r:id="rId8"/>
    <p:sldId id="260" r:id="rId9"/>
    <p:sldId id="261" r:id="rId10"/>
    <p:sldId id="266" r:id="rId11"/>
    <p:sldId id="262" r:id="rId12"/>
    <p:sldId id="263" r:id="rId13"/>
    <p:sldId id="265"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snapToObjects="1">
      <p:cViewPr varScale="1">
        <p:scale>
          <a:sx n="99" d="100"/>
          <a:sy n="99" d="100"/>
        </p:scale>
        <p:origin x="234"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07663-47BC-4CAE-9299-6D96580C7739}"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BA4D-BE14-4803-ADF1-26097A0477AB}" type="slidenum">
              <a:rPr lang="en-US" smtClean="0"/>
              <a:t>‹#›</a:t>
            </a:fld>
            <a:endParaRPr lang="en-US"/>
          </a:p>
        </p:txBody>
      </p:sp>
    </p:spTree>
    <p:extLst>
      <p:ext uri="{BB962C8B-B14F-4D97-AF65-F5344CB8AC3E}">
        <p14:creationId xmlns:p14="http://schemas.microsoft.com/office/powerpoint/2010/main" val="877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has no audio</a:t>
            </a:r>
          </a:p>
        </p:txBody>
      </p:sp>
      <p:sp>
        <p:nvSpPr>
          <p:cNvPr id="4" name="Slide Number Placeholder 3"/>
          <p:cNvSpPr>
            <a:spLocks noGrp="1"/>
          </p:cNvSpPr>
          <p:nvPr>
            <p:ph type="sldNum" sz="quarter" idx="5"/>
          </p:nvPr>
        </p:nvSpPr>
        <p:spPr/>
        <p:txBody>
          <a:bodyPr/>
          <a:lstStyle/>
          <a:p>
            <a:fld id="{5B05BA4D-BE14-4803-ADF1-26097A0477AB}" type="slidenum">
              <a:rPr lang="en-US" smtClean="0"/>
              <a:t>10</a:t>
            </a:fld>
            <a:endParaRPr lang="en-US"/>
          </a:p>
        </p:txBody>
      </p:sp>
    </p:spTree>
    <p:extLst>
      <p:ext uri="{BB962C8B-B14F-4D97-AF65-F5344CB8AC3E}">
        <p14:creationId xmlns:p14="http://schemas.microsoft.com/office/powerpoint/2010/main" val="11354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05BA4D-BE14-4803-ADF1-26097A0477AB}" type="slidenum">
              <a:rPr lang="en-US" smtClean="0"/>
              <a:t>11</a:t>
            </a:fld>
            <a:endParaRPr lang="en-US"/>
          </a:p>
        </p:txBody>
      </p:sp>
    </p:spTree>
    <p:extLst>
      <p:ext uri="{BB962C8B-B14F-4D97-AF65-F5344CB8AC3E}">
        <p14:creationId xmlns:p14="http://schemas.microsoft.com/office/powerpoint/2010/main" val="91479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8A87A34-81AB-432B-8DAE-1953F412C126}" type="datetimeFigureOut">
              <a:rPr lang="en-US" smtClean="0"/>
              <a:t>5/24/2022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7617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660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320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688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8A87A34-81AB-432B-8DAE-1953F412C126}" type="datetimeFigureOut">
              <a:rPr lang="en-US" smtClean="0"/>
              <a:t>5/24/2022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6998482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153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430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801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265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t>5/24/2022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00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pPr/>
              <a:t>5/24/2022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2417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8A87A34-81AB-432B-8DAE-1953F412C126}" type="datetimeFigureOut">
              <a:rPr lang="en-US" smtClean="0"/>
              <a:pPr/>
              <a:t>5/24/2022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00790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7EE8-3960-6B4F-BC16-34B8497A0DB0}"/>
              </a:ext>
            </a:extLst>
          </p:cNvPr>
          <p:cNvSpPr>
            <a:spLocks noGrp="1"/>
          </p:cNvSpPr>
          <p:nvPr>
            <p:ph type="ctrTitle"/>
          </p:nvPr>
        </p:nvSpPr>
        <p:spPr/>
        <p:txBody>
          <a:bodyPr/>
          <a:lstStyle/>
          <a:p>
            <a:r>
              <a:rPr lang="en-US" sz="5400" b="1" dirty="0"/>
              <a:t>How to SEARCH Scholarly Databases Effectively </a:t>
            </a:r>
          </a:p>
        </p:txBody>
      </p:sp>
      <p:sp>
        <p:nvSpPr>
          <p:cNvPr id="3" name="Subtitle 2">
            <a:extLst>
              <a:ext uri="{FF2B5EF4-FFF2-40B4-BE49-F238E27FC236}">
                <a16:creationId xmlns:a16="http://schemas.microsoft.com/office/drawing/2014/main" id="{8CCD4F3E-C53A-4045-A04A-ABF21B490224}"/>
              </a:ext>
            </a:extLst>
          </p:cNvPr>
          <p:cNvSpPr>
            <a:spLocks noGrp="1"/>
          </p:cNvSpPr>
          <p:nvPr>
            <p:ph type="subTitle" idx="1"/>
          </p:nvPr>
        </p:nvSpPr>
        <p:spPr/>
        <p:txBody>
          <a:bodyPr>
            <a:normAutofit/>
          </a:bodyPr>
          <a:lstStyle/>
          <a:p>
            <a:r>
              <a:rPr lang="en-US" sz="2800" dirty="0"/>
              <a:t>Navigating GMC Library to Locate Scholarly Databases and Articles</a:t>
            </a:r>
          </a:p>
        </p:txBody>
      </p:sp>
    </p:spTree>
    <p:extLst>
      <p:ext uri="{BB962C8B-B14F-4D97-AF65-F5344CB8AC3E}">
        <p14:creationId xmlns:p14="http://schemas.microsoft.com/office/powerpoint/2010/main" val="147014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2F1F-7EFB-9A4B-9CD3-030E9E1F7474}"/>
              </a:ext>
            </a:extLst>
          </p:cNvPr>
          <p:cNvSpPr>
            <a:spLocks noGrp="1"/>
          </p:cNvSpPr>
          <p:nvPr>
            <p:ph type="title"/>
          </p:nvPr>
        </p:nvSpPr>
        <p:spPr>
          <a:xfrm>
            <a:off x="885825" y="779645"/>
            <a:ext cx="2643188" cy="5511879"/>
          </a:xfrm>
        </p:spPr>
        <p:txBody>
          <a:bodyPr>
            <a:noAutofit/>
          </a:bodyPr>
          <a:lstStyle/>
          <a:p>
            <a:r>
              <a:rPr lang="en-US" sz="2800" dirty="0"/>
              <a:t>This video shows a scroll-through of our chosen article from Literature Resource Center with the citation at the bottom of the page. (Click image at right, then ‘play’ icon underneath)</a:t>
            </a:r>
          </a:p>
        </p:txBody>
      </p:sp>
      <p:pic>
        <p:nvPicPr>
          <p:cNvPr id="4" name="Citation Finder Story of an Hour.mp4" descr="Citation Finder Story of an Hour.mp4">
            <a:hlinkClick r:id="" action="ppaction://media"/>
            <a:extLst>
              <a:ext uri="{FF2B5EF4-FFF2-40B4-BE49-F238E27FC236}">
                <a16:creationId xmlns:a16="http://schemas.microsoft.com/office/drawing/2014/main" id="{6FF80849-14CC-D94E-9BF0-42FBE341AC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14713" y="566475"/>
            <a:ext cx="8777287" cy="5725050"/>
          </a:xfrm>
        </p:spPr>
      </p:pic>
    </p:spTree>
    <p:extLst>
      <p:ext uri="{BB962C8B-B14F-4D97-AF65-F5344CB8AC3E}">
        <p14:creationId xmlns:p14="http://schemas.microsoft.com/office/powerpoint/2010/main" val="141536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BA7B-4BE1-2648-BF8C-5BF47ACCAE73}"/>
              </a:ext>
            </a:extLst>
          </p:cNvPr>
          <p:cNvSpPr>
            <a:spLocks noGrp="1"/>
          </p:cNvSpPr>
          <p:nvPr>
            <p:ph type="title"/>
          </p:nvPr>
        </p:nvSpPr>
        <p:spPr>
          <a:xfrm>
            <a:off x="1522939" y="564496"/>
            <a:ext cx="9601200" cy="1476060"/>
          </a:xfrm>
        </p:spPr>
        <p:txBody>
          <a:bodyPr>
            <a:noAutofit/>
          </a:bodyPr>
          <a:lstStyle/>
          <a:p>
            <a:r>
              <a:rPr lang="en-US" sz="2000" dirty="0"/>
              <a:t>As seen below, the Literature Resource Center database provides the source citation for your works cited page (as do many other databases). The location varies by database, but keep in mind that many of these databases will provide the works cited entry for you if you locate and click a button somewhere on the page entitled “Citation,” “Cite,” “Source Citation” etc. </a:t>
            </a:r>
          </a:p>
        </p:txBody>
      </p:sp>
      <p:pic>
        <p:nvPicPr>
          <p:cNvPr id="5" name="Content Placeholder 4" descr="The citation generator at the end of the Gale article is identified.">
            <a:extLst>
              <a:ext uri="{FF2B5EF4-FFF2-40B4-BE49-F238E27FC236}">
                <a16:creationId xmlns:a16="http://schemas.microsoft.com/office/drawing/2014/main" id="{071CEEDF-A2D9-5B42-AE94-DCE487494DEB}"/>
              </a:ext>
            </a:extLst>
          </p:cNvPr>
          <p:cNvPicPr>
            <a:picLocks noGrp="1" noChangeAspect="1"/>
          </p:cNvPicPr>
          <p:nvPr>
            <p:ph idx="1"/>
          </p:nvPr>
        </p:nvPicPr>
        <p:blipFill>
          <a:blip r:embed="rId3"/>
          <a:stretch>
            <a:fillRect/>
          </a:stretch>
        </p:blipFill>
        <p:spPr>
          <a:xfrm>
            <a:off x="1522939" y="2261937"/>
            <a:ext cx="9146122" cy="4263991"/>
          </a:xfrm>
        </p:spPr>
      </p:pic>
      <p:sp>
        <p:nvSpPr>
          <p:cNvPr id="6" name="Right Arrow 5">
            <a:extLst>
              <a:ext uri="{FF2B5EF4-FFF2-40B4-BE49-F238E27FC236}">
                <a16:creationId xmlns:a16="http://schemas.microsoft.com/office/drawing/2014/main" id="{2701CC4A-B8FE-0444-A0A2-F9E596B1B4E1}"/>
              </a:ext>
              <a:ext uri="{C183D7F6-B498-43B3-948B-1728B52AA6E4}">
                <adec:decorative xmlns:adec="http://schemas.microsoft.com/office/drawing/2017/decorative" val="1"/>
              </a:ext>
            </a:extLst>
          </p:cNvPr>
          <p:cNvSpPr/>
          <p:nvPr/>
        </p:nvSpPr>
        <p:spPr>
          <a:xfrm rot="10800000">
            <a:off x="7235644" y="4521992"/>
            <a:ext cx="1163959" cy="55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C2B018-C711-0641-A4A2-AE66B7A8965A}"/>
              </a:ext>
            </a:extLst>
          </p:cNvPr>
          <p:cNvSpPr txBox="1"/>
          <p:nvPr/>
        </p:nvSpPr>
        <p:spPr>
          <a:xfrm>
            <a:off x="7767587" y="2568432"/>
            <a:ext cx="3007352" cy="1815882"/>
          </a:xfrm>
          <a:prstGeom prst="rect">
            <a:avLst/>
          </a:prstGeom>
          <a:noFill/>
        </p:spPr>
        <p:txBody>
          <a:bodyPr wrap="square" rtlCol="0">
            <a:spAutoFit/>
          </a:bodyPr>
          <a:lstStyle/>
          <a:p>
            <a:r>
              <a:rPr lang="en-US" sz="1400" b="1" i="1" dirty="0"/>
              <a:t>**Note that you can also choose what particular format to use for the citation. Since we were research for English in this example, we chose MLA Style, but remember that many other subjects require APA style. The citation you need will be provided based on what style you select. </a:t>
            </a:r>
          </a:p>
        </p:txBody>
      </p:sp>
      <p:sp>
        <p:nvSpPr>
          <p:cNvPr id="4" name="Oval 3">
            <a:extLst>
              <a:ext uri="{FF2B5EF4-FFF2-40B4-BE49-F238E27FC236}">
                <a16:creationId xmlns:a16="http://schemas.microsoft.com/office/drawing/2014/main" id="{99B908EB-E2BA-D84C-BCCC-CEDE4D0F718A}"/>
              </a:ext>
              <a:ext uri="{C183D7F6-B498-43B3-948B-1728B52AA6E4}">
                <adec:decorative xmlns:adec="http://schemas.microsoft.com/office/drawing/2017/decorative" val="1"/>
              </a:ext>
            </a:extLst>
          </p:cNvPr>
          <p:cNvSpPr/>
          <p:nvPr/>
        </p:nvSpPr>
        <p:spPr>
          <a:xfrm>
            <a:off x="2114550" y="4286250"/>
            <a:ext cx="1100138" cy="250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83F9479C-8B2E-874E-900B-016E9D04AE23}"/>
              </a:ext>
              <a:ext uri="{C183D7F6-B498-43B3-948B-1728B52AA6E4}">
                <adec:decorative xmlns:adec="http://schemas.microsoft.com/office/drawing/2017/decorative" val="1"/>
              </a:ext>
            </a:extLst>
          </p:cNvPr>
          <p:cNvSpPr/>
          <p:nvPr/>
        </p:nvSpPr>
        <p:spPr>
          <a:xfrm>
            <a:off x="1792999" y="4150517"/>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9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E0998A22-8BEE-4947-9B71-F7542852F956}"/>
              </a:ext>
            </a:extLst>
          </p:cNvPr>
          <p:cNvSpPr txBox="1"/>
          <p:nvPr/>
        </p:nvSpPr>
        <p:spPr>
          <a:xfrm>
            <a:off x="191492" y="1165696"/>
            <a:ext cx="2085975" cy="4832092"/>
          </a:xfrm>
          <a:prstGeom prst="rect">
            <a:avLst/>
          </a:prstGeom>
          <a:noFill/>
        </p:spPr>
        <p:txBody>
          <a:bodyPr wrap="square" rtlCol="0">
            <a:spAutoFit/>
          </a:bodyPr>
          <a:lstStyle/>
          <a:p>
            <a:r>
              <a:rPr lang="en-US" sz="2800" dirty="0"/>
              <a:t>On your Moodle homepage, find the GMC Library block on the right-hand side of the page (see arrow at right). </a:t>
            </a:r>
          </a:p>
        </p:txBody>
      </p:sp>
      <p:pic>
        <p:nvPicPr>
          <p:cNvPr id="6" name="Picture 5" descr="GMC Library block">
            <a:extLst>
              <a:ext uri="{FF2B5EF4-FFF2-40B4-BE49-F238E27FC236}">
                <a16:creationId xmlns:a16="http://schemas.microsoft.com/office/drawing/2014/main" id="{4258A6D4-240B-864D-B6F6-A49372627B84}"/>
              </a:ext>
            </a:extLst>
          </p:cNvPr>
          <p:cNvPicPr>
            <a:picLocks noChangeAspect="1"/>
          </p:cNvPicPr>
          <p:nvPr/>
        </p:nvPicPr>
        <p:blipFill>
          <a:blip r:embed="rId2"/>
          <a:stretch>
            <a:fillRect/>
          </a:stretch>
        </p:blipFill>
        <p:spPr>
          <a:xfrm>
            <a:off x="2468957" y="919848"/>
            <a:ext cx="9723042" cy="5323789"/>
          </a:xfrm>
          <a:prstGeom prst="rect">
            <a:avLst/>
          </a:prstGeom>
        </p:spPr>
      </p:pic>
      <p:sp>
        <p:nvSpPr>
          <p:cNvPr id="7" name="Right Arrow 6">
            <a:extLst>
              <a:ext uri="{FF2B5EF4-FFF2-40B4-BE49-F238E27FC236}">
                <a16:creationId xmlns:a16="http://schemas.microsoft.com/office/drawing/2014/main" id="{4189DD59-2E56-474B-9F69-1AAB850C4008}"/>
              </a:ext>
              <a:ext uri="{C183D7F6-B498-43B3-948B-1728B52AA6E4}">
                <adec:decorative xmlns:adec="http://schemas.microsoft.com/office/drawing/2017/decorative" val="1"/>
              </a:ext>
            </a:extLst>
          </p:cNvPr>
          <p:cNvSpPr/>
          <p:nvPr/>
        </p:nvSpPr>
        <p:spPr>
          <a:xfrm rot="10090308">
            <a:off x="10668000" y="1861457"/>
            <a:ext cx="1219200" cy="424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F0F4B-8021-483D-9A14-CC23EE8BCB8A}"/>
              </a:ext>
            </a:extLst>
          </p:cNvPr>
          <p:cNvSpPr>
            <a:spLocks noGrp="1"/>
          </p:cNvSpPr>
          <p:nvPr>
            <p:ph type="title"/>
          </p:nvPr>
        </p:nvSpPr>
        <p:spPr>
          <a:xfrm>
            <a:off x="2686545" y="1428750"/>
            <a:ext cx="9601200" cy="1485900"/>
          </a:xfrm>
        </p:spPr>
        <p:txBody>
          <a:bodyPr/>
          <a:lstStyle/>
          <a:p>
            <a:r>
              <a:rPr lang="en-US" dirty="0">
                <a:solidFill>
                  <a:schemeClr val="bg1"/>
                </a:solidFill>
              </a:rPr>
              <a:t>Access</a:t>
            </a:r>
          </a:p>
        </p:txBody>
      </p:sp>
    </p:spTree>
    <p:extLst>
      <p:ext uri="{BB962C8B-B14F-4D97-AF65-F5344CB8AC3E}">
        <p14:creationId xmlns:p14="http://schemas.microsoft.com/office/powerpoint/2010/main" val="62498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BEB8B-62B1-3241-A7C2-E3D1876E213D}"/>
              </a:ext>
            </a:extLst>
          </p:cNvPr>
          <p:cNvSpPr txBox="1"/>
          <p:nvPr/>
        </p:nvSpPr>
        <p:spPr>
          <a:xfrm>
            <a:off x="957942" y="348343"/>
            <a:ext cx="11234057" cy="954107"/>
          </a:xfrm>
          <a:prstGeom prst="rect">
            <a:avLst/>
          </a:prstGeom>
          <a:noFill/>
        </p:spPr>
        <p:txBody>
          <a:bodyPr wrap="square" rtlCol="0">
            <a:spAutoFit/>
          </a:bodyPr>
          <a:lstStyle/>
          <a:p>
            <a:r>
              <a:rPr lang="en-US" sz="2800" dirty="0"/>
              <a:t>Choose “Databases A-Z” from the dropdown menu. (“Databases A-Z” is also linked on the main page within the GMC Library block).</a:t>
            </a:r>
          </a:p>
        </p:txBody>
      </p:sp>
      <p:pic>
        <p:nvPicPr>
          <p:cNvPr id="6" name="Picture 5" descr="From the library's page, click &quot;resources&quot; tab and then &quot;Databases A-Z&quot;">
            <a:extLst>
              <a:ext uri="{FF2B5EF4-FFF2-40B4-BE49-F238E27FC236}">
                <a16:creationId xmlns:a16="http://schemas.microsoft.com/office/drawing/2014/main" id="{B88FB20B-C372-EA4A-BD55-28B5CAA79B16}"/>
              </a:ext>
            </a:extLst>
          </p:cNvPr>
          <p:cNvPicPr>
            <a:picLocks noChangeAspect="1"/>
          </p:cNvPicPr>
          <p:nvPr/>
        </p:nvPicPr>
        <p:blipFill rotWithShape="1">
          <a:blip r:embed="rId2"/>
          <a:srcRect l="6652" r="8879"/>
          <a:stretch/>
        </p:blipFill>
        <p:spPr>
          <a:xfrm>
            <a:off x="2650436" y="1802296"/>
            <a:ext cx="7964556" cy="4921674"/>
          </a:xfrm>
          <a:prstGeom prst="rect">
            <a:avLst/>
          </a:prstGeom>
        </p:spPr>
      </p:pic>
      <p:sp>
        <p:nvSpPr>
          <p:cNvPr id="7" name="Right Arrow 6">
            <a:extLst>
              <a:ext uri="{FF2B5EF4-FFF2-40B4-BE49-F238E27FC236}">
                <a16:creationId xmlns:a16="http://schemas.microsoft.com/office/drawing/2014/main" id="{CC571817-6C75-A34A-95C8-B16FD1082EFE}"/>
              </a:ext>
              <a:ext uri="{C183D7F6-B498-43B3-948B-1728B52AA6E4}">
                <adec:decorative xmlns:adec="http://schemas.microsoft.com/office/drawing/2017/decorative" val="1"/>
              </a:ext>
            </a:extLst>
          </p:cNvPr>
          <p:cNvSpPr/>
          <p:nvPr/>
        </p:nvSpPr>
        <p:spPr>
          <a:xfrm rot="20604155">
            <a:off x="1355843" y="3110771"/>
            <a:ext cx="1955815" cy="654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9108C-D27A-4555-8E81-2DB95487B5BC}"/>
              </a:ext>
            </a:extLst>
          </p:cNvPr>
          <p:cNvSpPr>
            <a:spLocks noGrp="1"/>
          </p:cNvSpPr>
          <p:nvPr>
            <p:ph type="title"/>
          </p:nvPr>
        </p:nvSpPr>
        <p:spPr>
          <a:xfrm>
            <a:off x="1371600" y="-1485900"/>
            <a:ext cx="9601200" cy="1485900"/>
          </a:xfrm>
        </p:spPr>
        <p:txBody>
          <a:bodyPr vert="horz" lIns="91440" tIns="45720" rIns="91440" bIns="45720" rtlCol="0" anchor="b">
            <a:normAutofit fontScale="90000"/>
          </a:bodyPr>
          <a:lstStyle/>
          <a:p>
            <a:r>
              <a:rPr lang="en-US" dirty="0"/>
              <a:t>Choose “Databases A-Z” from the dropdown menu. </a:t>
            </a:r>
            <a:br>
              <a:rPr lang="en-US" dirty="0"/>
            </a:br>
            <a:endParaRPr lang="en-US" dirty="0"/>
          </a:p>
        </p:txBody>
      </p:sp>
    </p:spTree>
    <p:extLst>
      <p:ext uri="{BB962C8B-B14F-4D97-AF65-F5344CB8AC3E}">
        <p14:creationId xmlns:p14="http://schemas.microsoft.com/office/powerpoint/2010/main" val="199269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DD688E2C-179D-EC40-945D-8914D94861E3}"/>
              </a:ext>
            </a:extLst>
          </p:cNvPr>
          <p:cNvSpPr>
            <a:spLocks noGrp="1"/>
          </p:cNvSpPr>
          <p:nvPr>
            <p:ph type="title"/>
          </p:nvPr>
        </p:nvSpPr>
        <p:spPr>
          <a:xfrm>
            <a:off x="1478522" y="1328286"/>
            <a:ext cx="3036328" cy="3824671"/>
          </a:xfrm>
        </p:spPr>
        <p:txBody>
          <a:bodyPr vert="horz" lIns="91440" tIns="45720" rIns="91440" bIns="45720" rtlCol="0" anchor="b">
            <a:normAutofit/>
          </a:bodyPr>
          <a:lstStyle/>
          <a:p>
            <a:br>
              <a:rPr lang="en-US" sz="2400" cap="all" dirty="0">
                <a:latin typeface="+mn-lt"/>
              </a:rPr>
            </a:br>
            <a:endParaRPr lang="en-US" sz="2400" cap="all" dirty="0">
              <a:latin typeface="+mn-lt"/>
            </a:endParaRPr>
          </a:p>
        </p:txBody>
      </p:sp>
      <p:pic>
        <p:nvPicPr>
          <p:cNvPr id="7" name="Picture 6" descr="In the A-Z Databases page, from the &quot;all subjects&quot; dropdown menu, select &quot;English/Literature&quot;">
            <a:extLst>
              <a:ext uri="{FF2B5EF4-FFF2-40B4-BE49-F238E27FC236}">
                <a16:creationId xmlns:a16="http://schemas.microsoft.com/office/drawing/2014/main" id="{9AC99DC3-A6DF-B945-BD56-411DB4B6EEF0}"/>
              </a:ext>
            </a:extLst>
          </p:cNvPr>
          <p:cNvPicPr>
            <a:picLocks noChangeAspect="1"/>
          </p:cNvPicPr>
          <p:nvPr/>
        </p:nvPicPr>
        <p:blipFill rotWithShape="1">
          <a:blip r:embed="rId2"/>
          <a:srcRect l="3560" t="11943" r="8939" b="1389"/>
          <a:stretch/>
        </p:blipFill>
        <p:spPr>
          <a:xfrm>
            <a:off x="4754190" y="1685651"/>
            <a:ext cx="6131983" cy="3824671"/>
          </a:xfrm>
          <a:prstGeom prst="rect">
            <a:avLst/>
          </a:prstGeom>
        </p:spPr>
      </p:pic>
      <p:sp>
        <p:nvSpPr>
          <p:cNvPr id="8" name="TextBox 7">
            <a:extLst>
              <a:ext uri="{FF2B5EF4-FFF2-40B4-BE49-F238E27FC236}">
                <a16:creationId xmlns:a16="http://schemas.microsoft.com/office/drawing/2014/main" id="{9F2BEC9B-5FAA-A9FF-C58C-41FAC53C8AEE}"/>
              </a:ext>
            </a:extLst>
          </p:cNvPr>
          <p:cNvSpPr txBox="1"/>
          <p:nvPr/>
        </p:nvSpPr>
        <p:spPr>
          <a:xfrm>
            <a:off x="1305827" y="2136338"/>
            <a:ext cx="3209023" cy="3139321"/>
          </a:xfrm>
          <a:prstGeom prst="rect">
            <a:avLst/>
          </a:prstGeom>
          <a:noFill/>
        </p:spPr>
        <p:txBody>
          <a:bodyPr wrap="square">
            <a:spAutoFit/>
          </a:bodyPr>
          <a:lstStyle/>
          <a:p>
            <a:r>
              <a:rPr lang="en-US" sz="1800" cap="all" dirty="0">
                <a:latin typeface="+mn-lt"/>
              </a:rPr>
              <a:t>Look For Articles By </a:t>
            </a:r>
            <a:r>
              <a:rPr lang="en-US" sz="1800" b="1" cap="all" dirty="0">
                <a:latin typeface="+mn-lt"/>
              </a:rPr>
              <a:t>SuBject</a:t>
            </a:r>
            <a:r>
              <a:rPr lang="en-US" sz="1800" cap="all" dirty="0">
                <a:latin typeface="+mn-lt"/>
              </a:rPr>
              <a:t> VIA the “SUBjECTS” Drop-Down Menu (For Example, “English/</a:t>
            </a:r>
            <a:br>
              <a:rPr lang="en-US" sz="1800" cap="all" dirty="0">
                <a:latin typeface="+mn-lt"/>
              </a:rPr>
            </a:br>
            <a:r>
              <a:rPr lang="en-US" sz="1800" cap="all" dirty="0">
                <a:latin typeface="+mn-lt"/>
              </a:rPr>
              <a:t>Literature” HIGHLIGHTED AT RIGHT) OR SEARCH FOR A SPECIFIC DATABASE BY Beginning </a:t>
            </a:r>
            <a:r>
              <a:rPr lang="en-US" sz="1800" b="1" cap="all" dirty="0">
                <a:latin typeface="+mn-lt"/>
              </a:rPr>
              <a:t>LETTER</a:t>
            </a:r>
            <a:r>
              <a:rPr lang="en-US" sz="1800" cap="all" dirty="0">
                <a:latin typeface="+mn-lt"/>
              </a:rPr>
              <a:t>. FoR EXAMPLE: “LITERARY REFERENCE CENTER” IS LiSTED UNDER LETTER “L”). </a:t>
            </a:r>
            <a:endParaRPr lang="en-US" dirty="0"/>
          </a:p>
        </p:txBody>
      </p:sp>
    </p:spTree>
    <p:extLst>
      <p:ext uri="{BB962C8B-B14F-4D97-AF65-F5344CB8AC3E}">
        <p14:creationId xmlns:p14="http://schemas.microsoft.com/office/powerpoint/2010/main" val="97157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descr="The most effective English/Literature databases are identified.">
            <a:extLst>
              <a:ext uri="{FF2B5EF4-FFF2-40B4-BE49-F238E27FC236}">
                <a16:creationId xmlns:a16="http://schemas.microsoft.com/office/drawing/2014/main" id="{288D3DE8-2979-2F4B-8079-77636D2E9D3C}"/>
              </a:ext>
            </a:extLst>
          </p:cNvPr>
          <p:cNvPicPr>
            <a:picLocks noChangeAspect="1"/>
          </p:cNvPicPr>
          <p:nvPr/>
        </p:nvPicPr>
        <p:blipFill rotWithShape="1">
          <a:blip r:embed="rId2"/>
          <a:srcRect l="7370" r="35636"/>
          <a:stretch/>
        </p:blipFill>
        <p:spPr>
          <a:xfrm>
            <a:off x="835737" y="394637"/>
            <a:ext cx="5063125" cy="4552748"/>
          </a:xfrm>
          <a:prstGeom prst="rect">
            <a:avLst/>
          </a:prstGeom>
        </p:spPr>
      </p:pic>
      <p:pic>
        <p:nvPicPr>
          <p:cNvPr id="9" name="Picture 8" descr="The best English/Literature databases are identified.">
            <a:extLst>
              <a:ext uri="{FF2B5EF4-FFF2-40B4-BE49-F238E27FC236}">
                <a16:creationId xmlns:a16="http://schemas.microsoft.com/office/drawing/2014/main" id="{D8DC8389-8722-5D47-AAEB-7069F1AE3064}"/>
              </a:ext>
            </a:extLst>
          </p:cNvPr>
          <p:cNvPicPr>
            <a:picLocks noChangeAspect="1"/>
          </p:cNvPicPr>
          <p:nvPr/>
        </p:nvPicPr>
        <p:blipFill>
          <a:blip r:embed="rId3"/>
          <a:stretch>
            <a:fillRect/>
          </a:stretch>
        </p:blipFill>
        <p:spPr>
          <a:xfrm>
            <a:off x="6096000" y="3782728"/>
            <a:ext cx="5517884" cy="2896597"/>
          </a:xfrm>
          <a:prstGeom prst="rect">
            <a:avLst/>
          </a:prstGeom>
        </p:spPr>
      </p:pic>
      <p:sp>
        <p:nvSpPr>
          <p:cNvPr id="16" name="TextBox 15">
            <a:extLst>
              <a:ext uri="{FF2B5EF4-FFF2-40B4-BE49-F238E27FC236}">
                <a16:creationId xmlns:a16="http://schemas.microsoft.com/office/drawing/2014/main" id="{704D9FEE-4ED4-4C44-AD86-EA85CBE81590}"/>
              </a:ext>
            </a:extLst>
          </p:cNvPr>
          <p:cNvSpPr txBox="1"/>
          <p:nvPr/>
        </p:nvSpPr>
        <p:spPr>
          <a:xfrm>
            <a:off x="6038289" y="178675"/>
            <a:ext cx="5772735" cy="3785652"/>
          </a:xfrm>
          <a:prstGeom prst="rect">
            <a:avLst/>
          </a:prstGeom>
          <a:noFill/>
        </p:spPr>
        <p:txBody>
          <a:bodyPr wrap="square" rtlCol="0">
            <a:spAutoFit/>
          </a:bodyPr>
          <a:lstStyle/>
          <a:p>
            <a:r>
              <a:rPr lang="en-US" sz="2000" dirty="0"/>
              <a:t>For the sake of example, let’s continue to imagine that we are searching for sources related to an English literature class. Generally speaking, the best databases for English courses are Bloom’s Literature, Literary Reference Center, Literature Resource Center, JSTOR, and ProQuest. (But remember, for other subject areas, utilize the “Databases by Subject” feature mentioned on the previous slide, and contact a librarian or your professor for help if you’re still having trouble locating scholarly articles for that subject area) </a:t>
            </a:r>
          </a:p>
          <a:p>
            <a:endParaRPr lang="en-US" sz="2000" dirty="0"/>
          </a:p>
        </p:txBody>
      </p:sp>
      <p:sp>
        <p:nvSpPr>
          <p:cNvPr id="3" name="5-Point Star 2">
            <a:extLst>
              <a:ext uri="{FF2B5EF4-FFF2-40B4-BE49-F238E27FC236}">
                <a16:creationId xmlns:a16="http://schemas.microsoft.com/office/drawing/2014/main" id="{06074EB6-D52D-3248-B83D-FBEFE3644D25}"/>
              </a:ext>
              <a:ext uri="{C183D7F6-B498-43B3-948B-1728B52AA6E4}">
                <adec:decorative xmlns:adec="http://schemas.microsoft.com/office/drawing/2017/decorative" val="1"/>
              </a:ext>
            </a:extLst>
          </p:cNvPr>
          <p:cNvSpPr/>
          <p:nvPr/>
        </p:nvSpPr>
        <p:spPr>
          <a:xfrm>
            <a:off x="696310" y="2707653"/>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A9ECA33E-C84E-B448-B1EA-95CF8BC87C1B}"/>
              </a:ext>
              <a:ext uri="{C183D7F6-B498-43B3-948B-1728B52AA6E4}">
                <adec:decorative xmlns:adec="http://schemas.microsoft.com/office/drawing/2017/decorative" val="1"/>
              </a:ext>
            </a:extLst>
          </p:cNvPr>
          <p:cNvSpPr/>
          <p:nvPr/>
        </p:nvSpPr>
        <p:spPr>
          <a:xfrm>
            <a:off x="671348" y="3490797"/>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FF2B5EF4-FFF2-40B4-BE49-F238E27FC236}">
                <a16:creationId xmlns:a16="http://schemas.microsoft.com/office/drawing/2014/main" id="{21B171D0-109C-3D4F-9634-0C589AFE8D46}"/>
              </a:ext>
              <a:ext uri="{C183D7F6-B498-43B3-948B-1728B52AA6E4}">
                <adec:decorative xmlns:adec="http://schemas.microsoft.com/office/drawing/2017/decorative" val="1"/>
              </a:ext>
            </a:extLst>
          </p:cNvPr>
          <p:cNvSpPr/>
          <p:nvPr/>
        </p:nvSpPr>
        <p:spPr>
          <a:xfrm>
            <a:off x="671348" y="4150347"/>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7DE9CDC9-577D-724B-AC42-E746DE3FD5C0}"/>
              </a:ext>
              <a:ext uri="{C183D7F6-B498-43B3-948B-1728B52AA6E4}">
                <adec:decorative xmlns:adec="http://schemas.microsoft.com/office/drawing/2017/decorative" val="1"/>
              </a:ext>
            </a:extLst>
          </p:cNvPr>
          <p:cNvSpPr/>
          <p:nvPr/>
        </p:nvSpPr>
        <p:spPr>
          <a:xfrm>
            <a:off x="6083180" y="5463519"/>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FF2B5EF4-FFF2-40B4-BE49-F238E27FC236}">
                <a16:creationId xmlns:a16="http://schemas.microsoft.com/office/drawing/2014/main" id="{B0F63CC5-0AA4-7E45-917D-A6797936A8EF}"/>
              </a:ext>
              <a:ext uri="{C183D7F6-B498-43B3-948B-1728B52AA6E4}">
                <adec:decorative xmlns:adec="http://schemas.microsoft.com/office/drawing/2017/decorative" val="1"/>
              </a:ext>
            </a:extLst>
          </p:cNvPr>
          <p:cNvSpPr/>
          <p:nvPr/>
        </p:nvSpPr>
        <p:spPr>
          <a:xfrm>
            <a:off x="6083179" y="6097063"/>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76CE8-3344-4824-99A5-99DCEBFCC55A}"/>
              </a:ext>
            </a:extLst>
          </p:cNvPr>
          <p:cNvSpPr>
            <a:spLocks noGrp="1"/>
          </p:cNvSpPr>
          <p:nvPr>
            <p:ph type="title"/>
          </p:nvPr>
        </p:nvSpPr>
        <p:spPr>
          <a:xfrm>
            <a:off x="1371600" y="-1485900"/>
            <a:ext cx="9601200" cy="1485900"/>
          </a:xfrm>
        </p:spPr>
        <p:txBody>
          <a:bodyPr vert="horz" lIns="91440" tIns="45720" rIns="91440" bIns="45720" rtlCol="0" anchor="b">
            <a:normAutofit/>
          </a:bodyPr>
          <a:lstStyle/>
          <a:p>
            <a:r>
              <a:rPr lang="en-US" dirty="0"/>
              <a:t>Database selection</a:t>
            </a:r>
          </a:p>
        </p:txBody>
      </p:sp>
      <p:sp>
        <p:nvSpPr>
          <p:cNvPr id="6" name="Content Placeholder 5">
            <a:extLst>
              <a:ext uri="{FF2B5EF4-FFF2-40B4-BE49-F238E27FC236}">
                <a16:creationId xmlns:a16="http://schemas.microsoft.com/office/drawing/2014/main" id="{F9C4337A-387A-CCB3-A8E6-9521FEC31CFF}"/>
              </a:ext>
            </a:extLst>
          </p:cNvPr>
          <p:cNvSpPr>
            <a:spLocks noGrp="1"/>
          </p:cNvSpPr>
          <p:nvPr>
            <p:ph idx="1"/>
          </p:nvPr>
        </p:nvSpPr>
        <p:spPr>
          <a:xfrm>
            <a:off x="2098307" y="5463519"/>
            <a:ext cx="2242687" cy="371476"/>
          </a:xfrm>
        </p:spPr>
        <p:txBody>
          <a:bodyPr>
            <a:normAutofit lnSpcReduction="10000"/>
          </a:bodyPr>
          <a:lstStyle/>
          <a:p>
            <a:endParaRPr lang="en-US" dirty="0"/>
          </a:p>
        </p:txBody>
      </p:sp>
    </p:spTree>
    <p:extLst>
      <p:ext uri="{BB962C8B-B14F-4D97-AF65-F5344CB8AC3E}">
        <p14:creationId xmlns:p14="http://schemas.microsoft.com/office/powerpoint/2010/main" val="177790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80D2-12FE-C042-A494-8ED53C1CF4B0}"/>
              </a:ext>
            </a:extLst>
          </p:cNvPr>
          <p:cNvSpPr>
            <a:spLocks noGrp="1"/>
          </p:cNvSpPr>
          <p:nvPr>
            <p:ph type="title"/>
          </p:nvPr>
        </p:nvSpPr>
        <p:spPr>
          <a:xfrm>
            <a:off x="1585913" y="247650"/>
            <a:ext cx="9601200" cy="1485900"/>
          </a:xfrm>
        </p:spPr>
        <p:txBody>
          <a:bodyPr>
            <a:noAutofit/>
          </a:bodyPr>
          <a:lstStyle/>
          <a:p>
            <a:r>
              <a:rPr lang="en-US" sz="3600" dirty="0">
                <a:latin typeface="+mn-lt"/>
              </a:rPr>
              <a:t>In this example, I’ve chosen “Literature Resource Center” and am now searching by story title- in this case, Kate Chopin’s “The Story of an Hour.” </a:t>
            </a:r>
          </a:p>
        </p:txBody>
      </p:sp>
      <p:pic>
        <p:nvPicPr>
          <p:cNvPr id="5" name="Content Placeholder 4" descr="Image of a Gale search.">
            <a:extLst>
              <a:ext uri="{FF2B5EF4-FFF2-40B4-BE49-F238E27FC236}">
                <a16:creationId xmlns:a16="http://schemas.microsoft.com/office/drawing/2014/main" id="{24046C21-A412-1C4E-84E0-FA0DB18183CA}"/>
              </a:ext>
            </a:extLst>
          </p:cNvPr>
          <p:cNvPicPr>
            <a:picLocks noGrp="1" noChangeAspect="1"/>
          </p:cNvPicPr>
          <p:nvPr>
            <p:ph idx="1"/>
          </p:nvPr>
        </p:nvPicPr>
        <p:blipFill>
          <a:blip r:embed="rId2"/>
          <a:stretch>
            <a:fillRect/>
          </a:stretch>
        </p:blipFill>
        <p:spPr>
          <a:xfrm>
            <a:off x="1730829" y="2406316"/>
            <a:ext cx="8567057" cy="4075808"/>
          </a:xfrm>
        </p:spPr>
      </p:pic>
    </p:spTree>
    <p:extLst>
      <p:ext uri="{BB962C8B-B14F-4D97-AF65-F5344CB8AC3E}">
        <p14:creationId xmlns:p14="http://schemas.microsoft.com/office/powerpoint/2010/main" val="3684832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38ACC-C1C8-AA43-856D-3E938E19D42C}"/>
              </a:ext>
            </a:extLst>
          </p:cNvPr>
          <p:cNvSpPr>
            <a:spLocks noGrp="1"/>
          </p:cNvSpPr>
          <p:nvPr>
            <p:ph type="title"/>
          </p:nvPr>
        </p:nvSpPr>
        <p:spPr>
          <a:xfrm>
            <a:off x="3363864" y="685800"/>
            <a:ext cx="7705164" cy="1485900"/>
          </a:xfrm>
        </p:spPr>
        <p:txBody>
          <a:bodyPr>
            <a:normAutofit/>
          </a:bodyPr>
          <a:lstStyle/>
          <a:p>
            <a:r>
              <a:rPr lang="en-US"/>
              <a:t>Some tips to keep in mind as you search:</a:t>
            </a:r>
            <a:endParaRPr lang="en-US" dirty="0"/>
          </a:p>
        </p:txBody>
      </p:sp>
      <p:sp>
        <p:nvSpPr>
          <p:cNvPr id="14"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C9DAE6C3-8831-CB43-90D7-B996FFF1FA9A}"/>
              </a:ext>
            </a:extLst>
          </p:cNvPr>
          <p:cNvSpPr>
            <a:spLocks noGrp="1"/>
          </p:cNvSpPr>
          <p:nvPr>
            <p:ph idx="1"/>
          </p:nvPr>
        </p:nvSpPr>
        <p:spPr>
          <a:xfrm>
            <a:off x="3363864" y="2286000"/>
            <a:ext cx="7705164" cy="3581400"/>
          </a:xfrm>
        </p:spPr>
        <p:txBody>
          <a:bodyPr>
            <a:normAutofit fontScale="92500" lnSpcReduction="10000"/>
          </a:bodyPr>
          <a:lstStyle/>
          <a:p>
            <a:r>
              <a:rPr lang="en-US" sz="2400" dirty="0"/>
              <a:t>Again, using English as an example-- you want to locate </a:t>
            </a:r>
            <a:r>
              <a:rPr lang="en-US" sz="2400" i="1" dirty="0"/>
              <a:t>opinionated</a:t>
            </a:r>
            <a:r>
              <a:rPr lang="en-US" sz="2400" dirty="0"/>
              <a:t> articles with an argument about a specific aspect of the subject matter you’re researching, not simply plot summaries or general overviews of the story. However, keep in mind that the types of scholarly sources you want can vary by subject/instructor. </a:t>
            </a:r>
          </a:p>
          <a:p>
            <a:r>
              <a:rPr lang="en-US" sz="2400" dirty="0"/>
              <a:t>If you can’t find a useful article in one database, </a:t>
            </a:r>
            <a:r>
              <a:rPr lang="en-US" sz="2400" i="1" dirty="0"/>
              <a:t>try another</a:t>
            </a:r>
            <a:r>
              <a:rPr lang="en-US" sz="2400" dirty="0"/>
              <a:t>.</a:t>
            </a:r>
          </a:p>
          <a:p>
            <a:r>
              <a:rPr lang="en-US" sz="2400" dirty="0"/>
              <a:t>Most databases allow you to search specifically for full-text articles (instead of just abstracts or excerpts) and specifically for literary criticism (rather than biographies or summaries) via advanced search or limiting options</a:t>
            </a:r>
          </a:p>
          <a:p>
            <a:endParaRPr lang="en-US" dirty="0"/>
          </a:p>
          <a:p>
            <a:endParaRPr lang="en-US" dirty="0"/>
          </a:p>
          <a:p>
            <a:endParaRPr lang="en-US" dirty="0"/>
          </a:p>
        </p:txBody>
      </p:sp>
    </p:spTree>
    <p:extLst>
      <p:ext uri="{BB962C8B-B14F-4D97-AF65-F5344CB8AC3E}">
        <p14:creationId xmlns:p14="http://schemas.microsoft.com/office/powerpoint/2010/main" val="2906279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imiters within the Gale search results are identified.">
            <a:extLst>
              <a:ext uri="{FF2B5EF4-FFF2-40B4-BE49-F238E27FC236}">
                <a16:creationId xmlns:a16="http://schemas.microsoft.com/office/drawing/2014/main" id="{7437B5B9-4243-4740-81F5-470E6FD78733}"/>
              </a:ext>
            </a:extLst>
          </p:cNvPr>
          <p:cNvPicPr>
            <a:picLocks noGrp="1" noChangeAspect="1"/>
          </p:cNvPicPr>
          <p:nvPr>
            <p:ph idx="1"/>
          </p:nvPr>
        </p:nvPicPr>
        <p:blipFill>
          <a:blip r:embed="rId2"/>
          <a:stretch>
            <a:fillRect/>
          </a:stretch>
        </p:blipFill>
        <p:spPr>
          <a:xfrm>
            <a:off x="711792" y="168728"/>
            <a:ext cx="6430153" cy="5654556"/>
          </a:xfrm>
        </p:spPr>
      </p:pic>
      <p:sp>
        <p:nvSpPr>
          <p:cNvPr id="6" name="Right Arrow 5">
            <a:extLst>
              <a:ext uri="{FF2B5EF4-FFF2-40B4-BE49-F238E27FC236}">
                <a16:creationId xmlns:a16="http://schemas.microsoft.com/office/drawing/2014/main" id="{0D7E01F9-FC2B-BB44-A529-F344A9259DE6}"/>
              </a:ext>
              <a:ext uri="{C183D7F6-B498-43B3-948B-1728B52AA6E4}">
                <adec:decorative xmlns:adec="http://schemas.microsoft.com/office/drawing/2017/decorative" val="1"/>
              </a:ext>
            </a:extLst>
          </p:cNvPr>
          <p:cNvSpPr/>
          <p:nvPr/>
        </p:nvSpPr>
        <p:spPr>
          <a:xfrm rot="9680878">
            <a:off x="3244719" y="4065650"/>
            <a:ext cx="1409794" cy="717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78D0A3-0F0C-F14C-B2A6-EFEDBDE7A0AD}"/>
              </a:ext>
            </a:extLst>
          </p:cNvPr>
          <p:cNvSpPr>
            <a:spLocks noGrp="1"/>
          </p:cNvSpPr>
          <p:nvPr>
            <p:ph type="title"/>
          </p:nvPr>
        </p:nvSpPr>
        <p:spPr>
          <a:xfrm>
            <a:off x="7584706" y="3820206"/>
            <a:ext cx="4607293" cy="1646943"/>
          </a:xfrm>
        </p:spPr>
        <p:txBody>
          <a:bodyPr>
            <a:noAutofit/>
          </a:bodyPr>
          <a:lstStyle/>
          <a:p>
            <a:r>
              <a:rPr lang="en-US" sz="2000" dirty="0"/>
              <a:t>The first page of search results at left shows several articles. The best choice from these first three options is probably the third one because it is the only one of the three that seems to be most relevant to “The Story of an Hour,” according to the summary text under the title. However, you may need to open and skim several articles to best determine a source’s usefulness. </a:t>
            </a:r>
          </a:p>
        </p:txBody>
      </p:sp>
      <p:sp>
        <p:nvSpPr>
          <p:cNvPr id="9" name="Rectangle 8">
            <a:extLst>
              <a:ext uri="{FF2B5EF4-FFF2-40B4-BE49-F238E27FC236}">
                <a16:creationId xmlns:a16="http://schemas.microsoft.com/office/drawing/2014/main" id="{AF479491-675A-A440-8BB9-2B653930171E}"/>
              </a:ext>
              <a:ext uri="{C183D7F6-B498-43B3-948B-1728B52AA6E4}">
                <adec:decorative xmlns:adec="http://schemas.microsoft.com/office/drawing/2017/decorative" val="1"/>
              </a:ext>
            </a:extLst>
          </p:cNvPr>
          <p:cNvSpPr/>
          <p:nvPr/>
        </p:nvSpPr>
        <p:spPr>
          <a:xfrm>
            <a:off x="7304430" y="3657499"/>
            <a:ext cx="305770" cy="3211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418B4F-6432-224C-B6AF-16D78D2F1044}"/>
              </a:ext>
              <a:ext uri="{C183D7F6-B498-43B3-948B-1728B52AA6E4}">
                <adec:decorative xmlns:adec="http://schemas.microsoft.com/office/drawing/2017/decorative" val="1"/>
              </a:ext>
            </a:extLst>
          </p:cNvPr>
          <p:cNvSpPr/>
          <p:nvPr/>
        </p:nvSpPr>
        <p:spPr>
          <a:xfrm>
            <a:off x="7304431" y="3502166"/>
            <a:ext cx="4817434" cy="147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CC83E7-79F9-6C40-9383-4CC7D9623EC1}"/>
              </a:ext>
            </a:extLst>
          </p:cNvPr>
          <p:cNvSpPr txBox="1"/>
          <p:nvPr/>
        </p:nvSpPr>
        <p:spPr>
          <a:xfrm>
            <a:off x="7777213" y="201089"/>
            <a:ext cx="2839453" cy="1754326"/>
          </a:xfrm>
          <a:prstGeom prst="rect">
            <a:avLst/>
          </a:prstGeom>
          <a:noFill/>
        </p:spPr>
        <p:txBody>
          <a:bodyPr wrap="square" rtlCol="0">
            <a:spAutoFit/>
          </a:bodyPr>
          <a:lstStyle/>
          <a:p>
            <a:r>
              <a:rPr lang="en-US" i="1" dirty="0"/>
              <a:t>**Note that the results are limited to “Literature Criticism,” which is a helpful tool to avoid some articles that aren’t as relevant to your search.** </a:t>
            </a:r>
          </a:p>
        </p:txBody>
      </p:sp>
      <p:sp>
        <p:nvSpPr>
          <p:cNvPr id="11" name="Oval 10">
            <a:extLst>
              <a:ext uri="{FF2B5EF4-FFF2-40B4-BE49-F238E27FC236}">
                <a16:creationId xmlns:a16="http://schemas.microsoft.com/office/drawing/2014/main" id="{0FE14145-E902-8448-8A4D-65F9D582C1A3}"/>
              </a:ext>
              <a:ext uri="{C183D7F6-B498-43B3-948B-1728B52AA6E4}">
                <adec:decorative xmlns:adec="http://schemas.microsoft.com/office/drawing/2017/decorative" val="1"/>
              </a:ext>
            </a:extLst>
          </p:cNvPr>
          <p:cNvSpPr/>
          <p:nvPr/>
        </p:nvSpPr>
        <p:spPr>
          <a:xfrm>
            <a:off x="247650" y="750110"/>
            <a:ext cx="1672787" cy="4643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C8C0C7DE-7554-4840-8443-E522F89E616A}"/>
              </a:ext>
              <a:ext uri="{C183D7F6-B498-43B3-948B-1728B52AA6E4}">
                <adec:decorative xmlns:adec="http://schemas.microsoft.com/office/drawing/2017/decorative" val="1"/>
              </a:ext>
            </a:extLst>
          </p:cNvPr>
          <p:cNvSpPr/>
          <p:nvPr/>
        </p:nvSpPr>
        <p:spPr>
          <a:xfrm rot="9572850">
            <a:off x="1920437" y="407210"/>
            <a:ext cx="965638" cy="464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34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77D9-6030-B94D-9C82-61753FF9E4AA}"/>
              </a:ext>
            </a:extLst>
          </p:cNvPr>
          <p:cNvSpPr>
            <a:spLocks noGrp="1"/>
          </p:cNvSpPr>
          <p:nvPr>
            <p:ph type="title"/>
          </p:nvPr>
        </p:nvSpPr>
        <p:spPr/>
        <p:txBody>
          <a:bodyPr/>
          <a:lstStyle/>
          <a:p>
            <a:r>
              <a:rPr lang="en-US" dirty="0"/>
              <a:t>The article as it appears once selected.</a:t>
            </a:r>
          </a:p>
        </p:txBody>
      </p:sp>
      <p:pic>
        <p:nvPicPr>
          <p:cNvPr id="5" name="Content Placeholder 4" descr="Image of an article found through the Gale database.">
            <a:extLst>
              <a:ext uri="{FF2B5EF4-FFF2-40B4-BE49-F238E27FC236}">
                <a16:creationId xmlns:a16="http://schemas.microsoft.com/office/drawing/2014/main" id="{73D2AFCF-58CC-AC47-94A2-20E333A305DB}"/>
              </a:ext>
            </a:extLst>
          </p:cNvPr>
          <p:cNvPicPr>
            <a:picLocks noGrp="1" noChangeAspect="1"/>
          </p:cNvPicPr>
          <p:nvPr>
            <p:ph idx="1"/>
          </p:nvPr>
        </p:nvPicPr>
        <p:blipFill>
          <a:blip r:embed="rId2"/>
          <a:stretch>
            <a:fillRect/>
          </a:stretch>
        </p:blipFill>
        <p:spPr>
          <a:xfrm>
            <a:off x="1744347" y="1519238"/>
            <a:ext cx="8475459" cy="4652962"/>
          </a:xfrm>
        </p:spPr>
      </p:pic>
    </p:spTree>
    <p:extLst>
      <p:ext uri="{BB962C8B-B14F-4D97-AF65-F5344CB8AC3E}">
        <p14:creationId xmlns:p14="http://schemas.microsoft.com/office/powerpoint/2010/main" val="16899177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C1EE6764165442816C144761A1B910" ma:contentTypeVersion="12" ma:contentTypeDescription="Create a new document." ma:contentTypeScope="" ma:versionID="54527a0936a976239e3a2581f123977b">
  <xsd:schema xmlns:xsd="http://www.w3.org/2001/XMLSchema" xmlns:xs="http://www.w3.org/2001/XMLSchema" xmlns:p="http://schemas.microsoft.com/office/2006/metadata/properties" xmlns:ns2="254efb13-242c-4f59-b6c2-f0e7d38cb187" xmlns:ns3="42145c14-24a4-4767-8ec7-211f75ab0b15" targetNamespace="http://schemas.microsoft.com/office/2006/metadata/properties" ma:root="true" ma:fieldsID="54ddd2874484135dc09e79179c3ef8fb" ns2:_="" ns3:_="">
    <xsd:import namespace="254efb13-242c-4f59-b6c2-f0e7d38cb187"/>
    <xsd:import namespace="42145c14-24a4-4767-8ec7-211f75ab0b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4efb13-242c-4f59-b6c2-f0e7d38cb18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145c14-24a4-4767-8ec7-211f75ab0b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80C120-84FA-4EC2-B51C-D3D159B3BD46}">
  <ds:schemaRefs>
    <ds:schemaRef ds:uri="http://schemas.microsoft.com/sharepoint/v3/contenttype/forms"/>
  </ds:schemaRefs>
</ds:datastoreItem>
</file>

<file path=customXml/itemProps2.xml><?xml version="1.0" encoding="utf-8"?>
<ds:datastoreItem xmlns:ds="http://schemas.openxmlformats.org/officeDocument/2006/customXml" ds:itemID="{8995A863-8E26-4090-A18E-0729A3A97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4efb13-242c-4f59-b6c2-f0e7d38cb187"/>
    <ds:schemaRef ds:uri="42145c14-24a4-4767-8ec7-211f75ab0b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E4C362-0A93-4909-8ED4-B4D77245C353}">
  <ds:schemaRef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42145c14-24a4-4767-8ec7-211f75ab0b15"/>
    <ds:schemaRef ds:uri="254efb13-242c-4f59-b6c2-f0e7d38cb187"/>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190</TotalTime>
  <Words>656</Words>
  <Application>Microsoft Office PowerPoint</Application>
  <PresentationFormat>Widescreen</PresentationFormat>
  <Paragraphs>25</Paragraphs>
  <Slides>11</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Franklin Gothic Book</vt:lpstr>
      <vt:lpstr>Crop</vt:lpstr>
      <vt:lpstr>How to SEARCH Scholarly Databases Effectively </vt:lpstr>
      <vt:lpstr>Access</vt:lpstr>
      <vt:lpstr>Choose “Databases A-Z” from the dropdown menu.  </vt:lpstr>
      <vt:lpstr> </vt:lpstr>
      <vt:lpstr>Database selection</vt:lpstr>
      <vt:lpstr>In this example, I’ve chosen “Literature Resource Center” and am now searching by story title- in this case, Kate Chopin’s “The Story of an Hour.” </vt:lpstr>
      <vt:lpstr>Some tips to keep in mind as you search:</vt:lpstr>
      <vt:lpstr>The first page of search results at left shows several articles. The best choice from these first three options is probably the third one because it is the only one of the three that seems to be most relevant to “The Story of an Hour,” according to the summary text under the title. However, you may need to open and skim several articles to best determine a source’s usefulness. </vt:lpstr>
      <vt:lpstr>The article as it appears once selected.</vt:lpstr>
      <vt:lpstr>This video shows a scroll-through of our chosen article from Literature Resource Center with the citation at the bottom of the page. (Click image at right, then ‘play’ icon underneath)</vt:lpstr>
      <vt:lpstr>As seen below, the Literature Resource Center database provides the source citation for your works cited page (as do many other databases). The location varies by database, but keep in mind that many of these databases will provide the works cited entry for you if you locate and click a button somewhere on the page entitled “Citation,” “Cite,” “Source Citation” etc.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dc:title>
  <dc:creator>Stephen Walswick</dc:creator>
  <cp:lastModifiedBy>Lee</cp:lastModifiedBy>
  <cp:revision>14</cp:revision>
  <dcterms:created xsi:type="dcterms:W3CDTF">2021-06-20T06:03:45Z</dcterms:created>
  <dcterms:modified xsi:type="dcterms:W3CDTF">2022-05-24T20:00:32Z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0x0101000CC1EE6764165442816C144761A1B910</vt:lpwstr>
  </property>
</Properties>
</file>