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7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c0d2033f1f6eb2f" providerId="LiveId" clId="{F59EB34A-9B4F-4E23-B682-15BBDC1D3783}"/>
    <pc:docChg chg="mod">
      <pc:chgData name="" userId="4c0d2033f1f6eb2f" providerId="LiveId" clId="{F59EB34A-9B4F-4E23-B682-15BBDC1D3783}" dt="2022-08-09T12:20:59.917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0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4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37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3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3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8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C1401-D785-4D48-AE32-FB2E699B859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73FCF3-3B6A-440E-B37E-E1982BA0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debaird.net/blendededunet/2013/04/a-final-text-unfinished-text-message-is-a-sober-reminder-of-the-dangers-of-texting-and-driving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s://pixabay.com/en/hands-grab-hands-friend-1917759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philipcohen/1626218373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1699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s://pixabay.com/vectors/boy-laughing-lol-teenager-129590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theconversation.com/is-it-a-case-of-the-younger-the-better-for-children-learning-a-new-language-4475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35928519@N00/2869132723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www.pexels.com/photo/woman-in-white-long-sleeve-shirt-reading-books-485555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https://www.pikist.com/free-photo-ikmj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www.publicdomainpictures.net/view-image.php?image=97879&amp;picture=cutting-ed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thecryptocrew.com/2018/01/bigfoot-startles-harmonica-play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1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3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69D74FF-6E90-C121-4A35-040BC87CC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54" r="8056" b="2"/>
          <a:stretch/>
        </p:blipFill>
        <p:spPr>
          <a:xfrm>
            <a:off x="6451600" y="-1"/>
            <a:ext cx="574040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23564-EA00-7187-C7D6-D7AA26BA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81" y="352455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Moving to Academic Voice asks us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2011-39B1-EB96-4B76-C529EE17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49" y="1673255"/>
            <a:ext cx="6363451" cy="483229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Move from DM-minimalism to correct punctuation.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latin typeface="Palatino Linotype" panose="0204050205050503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sabotage your argument’s power by making it difficult to read – the minimalist punctuation of direct messages and texting is not sufficient for the complex discussions in academic writing. 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how to spot and fix run-on sentences and fragments</a:t>
            </a:r>
            <a:r>
              <a:rPr lang="en-US" sz="2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laptops do not auto-correct wrong punctuation like smart phones; however, pay attention to the “mistake” cues.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to use transitional words or phrases to signal how your argument is progressing. Are you: changing topics? Developing a point? Refuting a counterargument? 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35190-DF7A-0C02-B32B-8200CFEB7C65}"/>
              </a:ext>
            </a:extLst>
          </p:cNvPr>
          <p:cNvSpPr txBox="1"/>
          <p:nvPr/>
        </p:nvSpPr>
        <p:spPr>
          <a:xfrm>
            <a:off x="10247770" y="6657945"/>
            <a:ext cx="194423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debaird.net/blendededunet/2013/04/a-final-text-unfinished-text-message-is-a-sober-reminder-of-the-dangers-of-texting-and-driv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7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3564-EA00-7187-C7D6-D7AA26BA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Moving to Academic Voice asks us to…</a:t>
            </a:r>
          </a:p>
        </p:txBody>
      </p:sp>
      <p:pic>
        <p:nvPicPr>
          <p:cNvPr id="8" name="Picture 7" descr="A picture containing person, indoor, dark, close&#10;&#10;Description automatically generated">
            <a:extLst>
              <a:ext uri="{FF2B5EF4-FFF2-40B4-BE49-F238E27FC236}">
                <a16:creationId xmlns:a16="http://schemas.microsoft.com/office/drawing/2014/main" id="{D8C01E2A-4027-E124-CD6A-0BA1EC99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38947" y="1765927"/>
            <a:ext cx="4349710" cy="32622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2011-39B1-EB96-4B76-C529EE17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541" y="1930400"/>
            <a:ext cx="6406699" cy="44907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Move from insulting speech to respectful discourse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Palatino Linotype" panose="0204050205050503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including opposing viewpoints is an effective rhetorical tactic, avoid belittling the opposition.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 the popular fallacy of a false dichotomy; admit when your opponent makes a good point.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Signal when you are including a counterargument with phrases such as “Opponents argue that…”</a:t>
            </a: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2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7267-9373-9708-0F5F-6CB4DC03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/>
              <a:t>Moving to Academic Voice asks us to…</a:t>
            </a:r>
          </a:p>
        </p:txBody>
      </p:sp>
      <p:pic>
        <p:nvPicPr>
          <p:cNvPr id="8" name="Picture 7" descr="A close-up of some cards&#10;&#10;Description automatically generated with low confidence">
            <a:extLst>
              <a:ext uri="{FF2B5EF4-FFF2-40B4-BE49-F238E27FC236}">
                <a16:creationId xmlns:a16="http://schemas.microsoft.com/office/drawing/2014/main" id="{72E41407-9223-7B2E-0533-DB4453C2A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879" t="142" r="27586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93-3078-D708-1FC5-2429B57C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Move from spontaneity to structure.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creative writing forms are enjoya</a:t>
            </a:r>
            <a:r>
              <a:rPr lang="en-US" sz="2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ble, a</a:t>
            </a:r>
            <a:r>
              <a:rPr lang="en-US" sz="2200" dirty="0">
                <a:latin typeface="Palatino Linotype" panose="02040502050505030304" pitchFamily="18" charset="0"/>
              </a:rPr>
              <a:t>cademic writing is more structured and is created with a rhetorical purpose.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Palatino Linotype" panose="02040502050505030304" pitchFamily="18" charset="0"/>
              </a:rPr>
              <a:t>Even within structured forms, however, writers can often inject some creativity to make the essay more enjoyable to read; just remember the purpose of the essay as laid out in the instructions.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70DA7-4D1A-C16A-6181-E699819B2296}"/>
              </a:ext>
            </a:extLst>
          </p:cNvPr>
          <p:cNvSpPr txBox="1"/>
          <p:nvPr/>
        </p:nvSpPr>
        <p:spPr>
          <a:xfrm>
            <a:off x="9665346" y="6657945"/>
            <a:ext cx="25266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philipcohen/1626218373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0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cheering&#10;&#10;Description automatically generated with low confidence">
            <a:extLst>
              <a:ext uri="{FF2B5EF4-FFF2-40B4-BE49-F238E27FC236}">
                <a16:creationId xmlns:a16="http://schemas.microsoft.com/office/drawing/2014/main" id="{09960639-5C22-7EA9-C51C-DE880AEAB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5E8A2-7C2D-0219-2667-7658D1D5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Expand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5D93-85F9-E742-E3F2-6CD2790D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Palatino Linotype" panose="02040502050505030304" pitchFamily="18" charset="0"/>
              </a:rPr>
              <a:t>Master Academic Voice to let the world hear your brilliant ideas! </a:t>
            </a:r>
          </a:p>
        </p:txBody>
      </p:sp>
      <p:cxnSp>
        <p:nvCxnSpPr>
          <p:cNvPr id="4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974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1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7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17C96C9-A0E8-F651-A8E6-6C75C3AC8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93" b="13485"/>
          <a:stretch/>
        </p:blipFill>
        <p:spPr>
          <a:xfrm>
            <a:off x="13537" y="10"/>
            <a:ext cx="12191999" cy="6857990"/>
          </a:xfrm>
          <a:prstGeom prst="rect">
            <a:avLst/>
          </a:prstGeom>
        </p:spPr>
      </p:pic>
      <p:sp>
        <p:nvSpPr>
          <p:cNvPr id="32" name="Isosceles Triangle 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Parallelogram 1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1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5AA9D-00B0-8DE0-84C4-DF4F458A7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2873" y="1220736"/>
            <a:ext cx="5990275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latin typeface="Eras Bold ITC" panose="020B0907030504020204" pitchFamily="34" charset="0"/>
              </a:rPr>
              <a:t>Moving</a:t>
            </a:r>
            <a:r>
              <a:rPr lang="en-US" dirty="0"/>
              <a:t> to </a:t>
            </a:r>
            <a:r>
              <a:rPr lang="en-US" b="1" dirty="0">
                <a:latin typeface="Century Schoolbook" panose="02040604050505020304" pitchFamily="18" charset="0"/>
              </a:rPr>
              <a:t>Academic Voice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597AE-4A20-B9B4-B8EE-DF155CC69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Prof. Randall Bonser</a:t>
            </a:r>
          </a:p>
          <a:p>
            <a:r>
              <a:rPr lang="en-U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GMC Composition/Creative Writin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g</a:t>
            </a: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222968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2EC5-8E9F-C78D-47C5-8DAEB60C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 talk pretty </a:t>
            </a:r>
            <a:r>
              <a:rPr lang="en-US" dirty="0" err="1"/>
              <a:t>gooder</a:t>
            </a:r>
            <a:r>
              <a:rPr lang="en-US" dirty="0"/>
              <a:t> already…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44B54-0C4C-62C3-AC8B-255AF6399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536151" cy="388077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Nothing wrong with the way you talk! But …</a:t>
            </a:r>
          </a:p>
          <a:p>
            <a:pPr marL="0" indent="0">
              <a:buNone/>
            </a:pPr>
            <a:r>
              <a:rPr lang="en-US" sz="4000" dirty="0"/>
              <a:t>Academic Voice opens up a world of readers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4ECED-1548-2B24-5359-4FFB0E289DDD}"/>
              </a:ext>
            </a:extLst>
          </p:cNvPr>
          <p:cNvSpPr txBox="1"/>
          <p:nvPr/>
        </p:nvSpPr>
        <p:spPr>
          <a:xfrm rot="-1140000">
            <a:off x="4358639" y="5019041"/>
            <a:ext cx="3474720" cy="92333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Vernacular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EE900-CB0E-A8EB-6599-A15C3F9A5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8073" y="1265977"/>
            <a:ext cx="2163128" cy="3121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6E91-8448-01AD-0E59-A70BD9D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Like Learning a New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D741-8C1A-DC54-8EB6-7228D4472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698935" cy="3880773"/>
          </a:xfrm>
        </p:spPr>
        <p:txBody>
          <a:bodyPr>
            <a:normAutofit/>
          </a:bodyPr>
          <a:lstStyle/>
          <a:p>
            <a:r>
              <a:rPr lang="en-US" sz="2800" dirty="0"/>
              <a:t>Moving to a new “voice” takes time and practice.</a:t>
            </a:r>
          </a:p>
          <a:p>
            <a:r>
              <a:rPr lang="en-US" sz="2800" dirty="0"/>
              <a:t>Don’t expect to master it at once.</a:t>
            </a:r>
          </a:p>
          <a:p>
            <a:r>
              <a:rPr lang="en-US" sz="2800" dirty="0"/>
              <a:t>Academic Voice will open doors in college and business.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5663118-6D78-39E1-40F6-24764EE93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873" r="24616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8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14094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2EBB-19D5-02A8-58E8-41A47F58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96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Moving to Academic Voice asks us to…</a:t>
            </a:r>
          </a:p>
        </p:txBody>
      </p:sp>
      <p:pic>
        <p:nvPicPr>
          <p:cNvPr id="5" name="Picture 4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600CFCA7-27AE-EB2E-7D85-74B5A3079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657" r="26193" b="9092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31A67-DA45-F35A-1D16-27AD8A53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296" y="2201229"/>
            <a:ext cx="7623227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Palatino Linotype" panose="02040502050505030304" pitchFamily="18" charset="0"/>
              </a:rPr>
              <a:t>Move from informal to formal language.</a:t>
            </a:r>
            <a:br>
              <a:rPr lang="en-US" sz="3200" dirty="0">
                <a:latin typeface="Palatino Linotype" panose="02040502050505030304" pitchFamily="18" charset="0"/>
              </a:rPr>
            </a:br>
            <a:endParaRPr lang="en-US" sz="3200" dirty="0"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 conversational constructions like, “Well,” “Come on, now,” and “There’s no way.”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 questions to the reader like, “What do you think?” and “Why do we do that?”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Spell out contractions like “is not” instead of “isn’t.”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humor is appropriate for certain types of essays such as personal narratives, academic voice is more serious.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A8774-C1BC-9696-2CB6-9A82BD0445FA}"/>
              </a:ext>
            </a:extLst>
          </p:cNvPr>
          <p:cNvSpPr txBox="1"/>
          <p:nvPr/>
        </p:nvSpPr>
        <p:spPr>
          <a:xfrm>
            <a:off x="9505047" y="665794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35928519@N00/286913272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2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D4CB-BC80-4150-0553-157EEAFB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004" y="535172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Moving to Academic Voice asks us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8C33A-14B3-8BBD-322B-496C997F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717" y="1855972"/>
            <a:ext cx="6507126" cy="46724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latin typeface="Palatino Linotype" panose="02040502050505030304" pitchFamily="18" charset="0"/>
              </a:rPr>
              <a:t>Move from opinions to supportable arguments.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Palatino Linotype" panose="0204050205050503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 phrases like “In my opinion…”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declarative sentences by removing “I”, as in “The death penalty should be abolished because…”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 support your assertions with evidence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 cite where your evidence and ideas come from with proper MLA citations.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ideas and conclusions sparingly, and only based on evidence you have presented.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8" name="Picture 7" descr="A person reading a book&#10;&#10;Description automatically generated with low confidence">
            <a:extLst>
              <a:ext uri="{FF2B5EF4-FFF2-40B4-BE49-F238E27FC236}">
                <a16:creationId xmlns:a16="http://schemas.microsoft.com/office/drawing/2014/main" id="{9FE4DD9E-FE3B-285F-339E-6058C4404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818" r="23671" b="-2"/>
          <a:stretch/>
        </p:blipFill>
        <p:spPr>
          <a:xfrm>
            <a:off x="20" y="-1"/>
            <a:ext cx="4348696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329166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BFE8-2401-31B9-473F-39E017EA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Moving to Academic Voice asks us to…</a:t>
            </a:r>
          </a:p>
        </p:txBody>
      </p:sp>
      <p:pic>
        <p:nvPicPr>
          <p:cNvPr id="5" name="Picture 4" descr="A picture containing table, indoor, wooden, wood&#10;&#10;Description automatically generated">
            <a:extLst>
              <a:ext uri="{FF2B5EF4-FFF2-40B4-BE49-F238E27FC236}">
                <a16:creationId xmlns:a16="http://schemas.microsoft.com/office/drawing/2014/main" id="{17BE3E8C-1B7E-9F48-F1DD-56620A1D7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4492" r="27123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BDFD7-A890-C6D1-36C4-C10D7466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203119"/>
            <a:ext cx="776763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Move from vague to precise language.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specific quantities; instead of “a few states have laws…” write “five states have laws…”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 the use of vague superlatives like “very,” “many,” “a lot,” and “so.”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MLA format, spell out numbers comprised of three words or less; instead of 56%, write fifty-six percent.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specific, especially in thesis statements.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0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3564-EA00-7187-C7D6-D7AA26BA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553" y="474737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Moving to Academic Voice asks us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2011-39B1-EB96-4B76-C529EE17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163" y="1965659"/>
            <a:ext cx="6092456" cy="47222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latin typeface="Palatino Linotype" panose="02040502050505030304" pitchFamily="18" charset="0"/>
              </a:rPr>
              <a:t>Move from wordiness to concise sentences.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5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5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 rid of unnecessary phrases; instead of “due to the fact that,” write “because.”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Trim down sentences to the fewest possible words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 out redundancies, and don’t say the same thing in different places (you see what I did there?). Redundancy is usually the result of artificially boosting word totals (often a result of not enough research), and it hurts your credibility.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 descr="A picture containing ground, outdoor, wooden, old&#10;&#10;Description automatically generated">
            <a:extLst>
              <a:ext uri="{FF2B5EF4-FFF2-40B4-BE49-F238E27FC236}">
                <a16:creationId xmlns:a16="http://schemas.microsoft.com/office/drawing/2014/main" id="{9402BA54-35CF-FCE9-7E1A-0C79DE670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166" r="15834"/>
          <a:stretch/>
        </p:blipFill>
        <p:spPr>
          <a:xfrm>
            <a:off x="0" y="0"/>
            <a:ext cx="4625163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428645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3564-EA00-7187-C7D6-D7AA26BA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Moving to Academic Voice asks us to…</a:t>
            </a:r>
          </a:p>
        </p:txBody>
      </p:sp>
      <p:pic>
        <p:nvPicPr>
          <p:cNvPr id="5" name="Picture 4" descr="A picture containing tree, outdoor, mammal, forest&#10;&#10;Description automatically generated">
            <a:extLst>
              <a:ext uri="{FF2B5EF4-FFF2-40B4-BE49-F238E27FC236}">
                <a16:creationId xmlns:a16="http://schemas.microsoft.com/office/drawing/2014/main" id="{E4E836CC-55D3-7BAB-AFB8-02610C908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218" r="58968" b="9093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2011-39B1-EB96-4B76-C529EE17F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732551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Palatino Linotype" panose="02040502050505030304" pitchFamily="18" charset="0"/>
              </a:rPr>
              <a:t>Move from passive to active voice.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Stay away from passive constructions, which muddle the sentence: “Research 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conducted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Tyrone that proves that Bigfoot is real.”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active sentences with strong subjects: “The University of Tyrone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conducted research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proves Bigfoot is real.”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EEF55-8F21-0628-203D-BD3F109EB857}"/>
              </a:ext>
            </a:extLst>
          </p:cNvPr>
          <p:cNvSpPr txBox="1"/>
          <p:nvPr/>
        </p:nvSpPr>
        <p:spPr>
          <a:xfrm>
            <a:off x="9505047" y="665794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thecryptocrew.com/2018/01/bigfoot-startles-harmonica-play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4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7|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.9|2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4|5.3|4.9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7|6.4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7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3|4.7|7.9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779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Schoolbook</vt:lpstr>
      <vt:lpstr>Eras Bold ITC</vt:lpstr>
      <vt:lpstr>Palatino Linotype</vt:lpstr>
      <vt:lpstr>Symbol</vt:lpstr>
      <vt:lpstr>Times New Roman</vt:lpstr>
      <vt:lpstr>Trebuchet MS</vt:lpstr>
      <vt:lpstr>Wingdings 3</vt:lpstr>
      <vt:lpstr>Facet</vt:lpstr>
      <vt:lpstr>PowerPoint Presentation</vt:lpstr>
      <vt:lpstr>Moving to Academic Voice</vt:lpstr>
      <vt:lpstr>But I talk pretty gooder already…</vt:lpstr>
      <vt:lpstr>Like Learning a New Language</vt:lpstr>
      <vt:lpstr>Moving to Academic Voice asks us to…</vt:lpstr>
      <vt:lpstr>Moving to Academic Voice asks us to…</vt:lpstr>
      <vt:lpstr>Moving to Academic Voice asks us to…</vt:lpstr>
      <vt:lpstr>Moving to Academic Voice asks us to…</vt:lpstr>
      <vt:lpstr>Moving to Academic Voice asks us to…</vt:lpstr>
      <vt:lpstr>Moving to Academic Voice asks us to…</vt:lpstr>
      <vt:lpstr>Moving to Academic Voice asks us to…</vt:lpstr>
      <vt:lpstr>Moving to Academic Voice asks us to…</vt:lpstr>
      <vt:lpstr>Expand your audience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Writing</dc:title>
  <dc:creator>Randall Bonser</dc:creator>
  <cp:lastModifiedBy>Athea Harris</cp:lastModifiedBy>
  <cp:revision>8</cp:revision>
  <dcterms:created xsi:type="dcterms:W3CDTF">2022-05-23T02:33:28Z</dcterms:created>
  <dcterms:modified xsi:type="dcterms:W3CDTF">2022-08-09T12:21:02Z</dcterms:modified>
</cp:coreProperties>
</file>